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1"/>
  </p:sldMasterIdLst>
  <p:notesMasterIdLst>
    <p:notesMasterId r:id="rId13"/>
  </p:notesMasterIdLst>
  <p:sldIdLst>
    <p:sldId id="265" r:id="rId2"/>
    <p:sldId id="256" r:id="rId3"/>
    <p:sldId id="257" r:id="rId4"/>
    <p:sldId id="264" r:id="rId5"/>
    <p:sldId id="258" r:id="rId6"/>
    <p:sldId id="259" r:id="rId7"/>
    <p:sldId id="260" r:id="rId8"/>
    <p:sldId id="261" r:id="rId9"/>
    <p:sldId id="262" r:id="rId10"/>
    <p:sldId id="263" r:id="rId11"/>
    <p:sldId id="266" r:id="rId12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AEFFA"/>
    <a:srgbClr val="D6E0F6"/>
    <a:srgbClr val="E1E5EB"/>
    <a:srgbClr val="D6DCE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588" autoAdjust="0"/>
    <p:restoredTop sz="94610" autoAdjust="0"/>
  </p:normalViewPr>
  <p:slideViewPr>
    <p:cSldViewPr snapToGrid="0" snapToObjects="1">
      <p:cViewPr>
        <p:scale>
          <a:sx n="35" d="100"/>
          <a:sy n="35" d="100"/>
        </p:scale>
        <p:origin x="-1580" y="-628"/>
      </p:cViewPr>
      <p:guideLst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07056" y="3017521"/>
            <a:ext cx="10698479" cy="2715337"/>
          </a:xfrm>
        </p:spPr>
        <p:txBody>
          <a:bodyPr anchor="b">
            <a:normAutofit/>
          </a:bodyPr>
          <a:lstStyle>
            <a:lvl1pPr>
              <a:defRPr sz="64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7056" y="5732855"/>
            <a:ext cx="10698479" cy="1351540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5188573"/>
            <a:ext cx="2093582" cy="934307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8175" y="5435449"/>
            <a:ext cx="935720" cy="43815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1587272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11" y="748932"/>
            <a:ext cx="10694024" cy="15370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7054" y="2560320"/>
            <a:ext cx="10698480" cy="453314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5026" y="857251"/>
            <a:ext cx="1906232" cy="60875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5628259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055" y="2470500"/>
            <a:ext cx="10698479" cy="1762560"/>
          </a:xfrm>
        </p:spPr>
        <p:txBody>
          <a:bodyPr anchor="b"/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07055" y="4236155"/>
            <a:ext cx="10698479" cy="1032480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5026" y="3813811"/>
            <a:ext cx="1906232" cy="60875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8175" y="3892967"/>
            <a:ext cx="935720" cy="43815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5334982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07054" y="2560320"/>
            <a:ext cx="5176637" cy="453314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28896" y="2551467"/>
            <a:ext cx="5176637" cy="453314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pPr/>
              <a:t>7/29/2024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5026" y="857251"/>
            <a:ext cx="1906232" cy="60875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8175" y="945339"/>
            <a:ext cx="935720" cy="438150"/>
          </a:xfrm>
        </p:spPr>
        <p:txBody>
          <a:bodyPr/>
          <a:lstStyle/>
          <a:p>
            <a:fld id="{6FF9F0C5-380F-41C2-899A-BAC0F0927E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1509164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248" y="2367244"/>
            <a:ext cx="4791278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07055" y="3058759"/>
            <a:ext cx="5211472" cy="402487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007956" y="2363370"/>
            <a:ext cx="4798801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600348" y="3054886"/>
            <a:ext cx="5206409" cy="402487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5026" y="857251"/>
            <a:ext cx="1906232" cy="60875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8175" y="945339"/>
            <a:ext cx="935720" cy="43815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3192941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5026" y="857251"/>
            <a:ext cx="1906232" cy="60875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1794004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5026" y="857251"/>
            <a:ext cx="1906232" cy="60875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0401789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055" y="535306"/>
            <a:ext cx="4206239" cy="1171574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87614" y="535306"/>
            <a:ext cx="6217920" cy="6497956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07055" y="1918336"/>
            <a:ext cx="4206239" cy="5114923"/>
          </a:xfrm>
        </p:spPr>
        <p:txBody>
          <a:bodyPr/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7/29/2024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5026" y="857251"/>
            <a:ext cx="1906232" cy="60875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349919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056" y="5760720"/>
            <a:ext cx="10698480" cy="680086"/>
          </a:xfrm>
        </p:spPr>
        <p:txBody>
          <a:bodyPr anchor="b">
            <a:normAutofit/>
          </a:bodyPr>
          <a:lstStyle>
            <a:lvl1pPr algn="l">
              <a:defRPr sz="28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7054" y="761958"/>
            <a:ext cx="10698480" cy="4625964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07056" y="6440806"/>
            <a:ext cx="10698480" cy="592454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5026" y="5894071"/>
            <a:ext cx="1906232" cy="60875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8175" y="5979705"/>
            <a:ext cx="935720" cy="43815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4497690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055" y="731520"/>
            <a:ext cx="10698479" cy="3740448"/>
          </a:xfrm>
        </p:spPr>
        <p:txBody>
          <a:bodyPr anchor="ctr">
            <a:normAutofit/>
          </a:bodyPr>
          <a:lstStyle>
            <a:lvl1pPr algn="l">
              <a:defRPr sz="576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07055" y="5224855"/>
            <a:ext cx="10698479" cy="1867037"/>
          </a:xfrm>
        </p:spPr>
        <p:txBody>
          <a:bodyPr anchor="ctr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5026" y="3813811"/>
            <a:ext cx="1906232" cy="60875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8175" y="3892967"/>
            <a:ext cx="935720" cy="43815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700158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9939" y="731520"/>
            <a:ext cx="10072711" cy="3474720"/>
          </a:xfrm>
        </p:spPr>
        <p:txBody>
          <a:bodyPr anchor="ctr">
            <a:normAutofit/>
          </a:bodyPr>
          <a:lstStyle>
            <a:lvl1pPr algn="l">
              <a:defRPr sz="576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930014" y="4206240"/>
            <a:ext cx="9043865" cy="4572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92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>
              <a:buFontTx/>
              <a:buNone/>
              <a:defRPr/>
            </a:lvl2pPr>
            <a:lvl3pPr marL="1097280" indent="0">
              <a:buFontTx/>
              <a:buNone/>
              <a:defRPr/>
            </a:lvl3pPr>
            <a:lvl4pPr marL="1645920" indent="0">
              <a:buFontTx/>
              <a:buNone/>
              <a:defRPr/>
            </a:lvl4pPr>
            <a:lvl5pPr marL="219456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07055" y="5224855"/>
            <a:ext cx="10698479" cy="1867037"/>
          </a:xfrm>
        </p:spPr>
        <p:txBody>
          <a:bodyPr anchor="ctr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5026" y="3813811"/>
            <a:ext cx="1906232" cy="60875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8175" y="3892967"/>
            <a:ext cx="935720" cy="43815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961182" y="777606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337822" y="3486367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25519679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056" y="2926081"/>
            <a:ext cx="10698480" cy="3269814"/>
          </a:xfrm>
        </p:spPr>
        <p:txBody>
          <a:bodyPr anchor="b">
            <a:normAutofit/>
          </a:bodyPr>
          <a:lstStyle>
            <a:lvl1pPr algn="l">
              <a:defRPr sz="576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07056" y="6217920"/>
            <a:ext cx="10698480" cy="87554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5026" y="5894071"/>
            <a:ext cx="1906232" cy="60875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8175" y="5979705"/>
            <a:ext cx="935720" cy="43815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4466582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419939" y="731520"/>
            <a:ext cx="10072711" cy="3474720"/>
          </a:xfrm>
        </p:spPr>
        <p:txBody>
          <a:bodyPr anchor="ctr">
            <a:normAutofit/>
          </a:bodyPr>
          <a:lstStyle>
            <a:lvl1pPr algn="l">
              <a:defRPr sz="576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107054" y="5212080"/>
            <a:ext cx="10698480" cy="100584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80">
                <a:solidFill>
                  <a:schemeClr val="accent1"/>
                </a:solidFill>
              </a:defRPr>
            </a:lvl1pPr>
            <a:lvl2pPr marL="548640" indent="0">
              <a:buFontTx/>
              <a:buNone/>
              <a:defRPr/>
            </a:lvl2pPr>
            <a:lvl3pPr marL="1097280" indent="0">
              <a:buFontTx/>
              <a:buNone/>
              <a:defRPr/>
            </a:lvl3pPr>
            <a:lvl4pPr marL="1645920" indent="0">
              <a:buFontTx/>
              <a:buNone/>
              <a:defRPr/>
            </a:lvl4pPr>
            <a:lvl5pPr marL="219456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07056" y="6217920"/>
            <a:ext cx="10698480" cy="87554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5026" y="5894071"/>
            <a:ext cx="1906232" cy="60875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8175" y="5979705"/>
            <a:ext cx="935720" cy="43815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961182" y="777606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337822" y="3486367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93990750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055" y="752888"/>
            <a:ext cx="10698479" cy="3456024"/>
          </a:xfrm>
        </p:spPr>
        <p:txBody>
          <a:bodyPr anchor="ctr">
            <a:normAutofit/>
          </a:bodyPr>
          <a:lstStyle>
            <a:lvl1pPr algn="l">
              <a:defRPr sz="576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107054" y="5212080"/>
            <a:ext cx="10698480" cy="100584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80">
                <a:solidFill>
                  <a:schemeClr val="accent1"/>
                </a:solidFill>
              </a:defRPr>
            </a:lvl1pPr>
            <a:lvl2pPr marL="548640" indent="0">
              <a:buFontTx/>
              <a:buNone/>
              <a:defRPr/>
            </a:lvl2pPr>
            <a:lvl3pPr marL="1097280" indent="0">
              <a:buFontTx/>
              <a:buNone/>
              <a:defRPr/>
            </a:lvl3pPr>
            <a:lvl4pPr marL="1645920" indent="0">
              <a:buFontTx/>
              <a:buNone/>
              <a:defRPr/>
            </a:lvl4pPr>
            <a:lvl5pPr marL="219456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07056" y="6217920"/>
            <a:ext cx="10698480" cy="87554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5026" y="5894071"/>
            <a:ext cx="1906232" cy="60875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8175" y="5979705"/>
            <a:ext cx="935720" cy="43815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7725141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pPr/>
              <a:t>7/29/2024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5026" y="857251"/>
            <a:ext cx="1906232" cy="60875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4682983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53775" y="752887"/>
            <a:ext cx="2649121" cy="6340580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07054" y="752887"/>
            <a:ext cx="7772400" cy="634058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5026" y="857251"/>
            <a:ext cx="1906232" cy="60875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960424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215939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74320"/>
            <a:ext cx="3421819" cy="7966354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32665" y="-943"/>
            <a:ext cx="2828009" cy="8224847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219456" cy="82296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11510" y="748932"/>
            <a:ext cx="10694024" cy="15370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07054" y="2560320"/>
            <a:ext cx="10698480" cy="4663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33935" y="7356525"/>
            <a:ext cx="1375540" cy="4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07055" y="7362970"/>
            <a:ext cx="914399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8175" y="945339"/>
            <a:ext cx="93572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6212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hf sldNum="0" hdr="0" ftr="0" dt="0"/>
  <p:txStyles>
    <p:titleStyle>
      <a:lvl1pPr algn="l" defTabSz="548640" rtl="0" eaLnBrk="1" latinLnBrk="0" hangingPunct="1">
        <a:spcBef>
          <a:spcPct val="0"/>
        </a:spcBef>
        <a:buNone/>
        <a:defRPr sz="432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11480" indent="-41148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Font typeface="Wingdings 3" charset="2"/>
        <a:buChar char=""/>
        <a:defRPr sz="2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91540" indent="-34290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9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37160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92024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46888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01752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56616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411480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66344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png"/><Relationship Id="rId5" Type="http://schemas.openxmlformats.org/officeDocument/2006/relationships/hyperlink" Target="https://gamma.app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gamma.app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hyperlink" Target="https://gamma.app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png"/><Relationship Id="rId5" Type="http://schemas.openxmlformats.org/officeDocument/2006/relationships/hyperlink" Target="https://gamma.app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png"/><Relationship Id="rId5" Type="http://schemas.openxmlformats.org/officeDocument/2006/relationships/hyperlink" Target="https://gamma.app" TargetMode="Externa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gamma.app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gamma.app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png"/><Relationship Id="rId5" Type="http://schemas.openxmlformats.org/officeDocument/2006/relationships/hyperlink" Target="https://gamma.app" TargetMode="Externa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91479" y="1999275"/>
            <a:ext cx="44924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2">
                    <a:lumMod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PRESENTATION OF </a:t>
            </a:r>
          </a:p>
          <a:p>
            <a:r>
              <a:rPr lang="en-US" sz="3600" b="1" dirty="0" smtClean="0">
                <a:solidFill>
                  <a:schemeClr val="bg2">
                    <a:lumMod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APPLIED PHYSICS</a:t>
            </a:r>
            <a:endParaRPr lang="en-US" sz="3600" b="1" dirty="0">
              <a:solidFill>
                <a:schemeClr val="bg2">
                  <a:lumMod val="2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458" name="AutoShape 2" descr="Bismillah Images – Browse 7,864 Stock Photos, Vectors, an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479" y="981635"/>
            <a:ext cx="12882281" cy="644114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6800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132884" y="-91440"/>
            <a:ext cx="14630400" cy="8229600"/>
          </a:xfrm>
          <a:prstGeom prst="rect">
            <a:avLst/>
          </a:prstGeom>
          <a:solidFill>
            <a:schemeClr val="bg1">
              <a:lumMod val="95000"/>
              <a:alpha val="75000"/>
            </a:scheme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162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3199" y="2616518"/>
            <a:ext cx="7477601" cy="9582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7545"/>
              </a:lnSpc>
              <a:buNone/>
            </a:pPr>
            <a:r>
              <a:rPr lang="en-US" sz="6036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orben" pitchFamily="34" charset="-122"/>
                <a:cs typeface="Times New Roman" panose="02020603050405020304" pitchFamily="18" charset="0"/>
              </a:rPr>
              <a:t>Interference of Light</a:t>
            </a:r>
            <a:endParaRPr lang="en-US" sz="6036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833199" y="3907988"/>
            <a:ext cx="74776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Font typeface="Wingdings" pitchFamily="2" charset="2"/>
              <a:buChar char="v"/>
            </a:pPr>
            <a:r>
              <a:rPr lang="en-US" sz="2000" dirty="0">
                <a:solidFill>
                  <a:srgbClr val="404155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In this presentation, we'll explore the fascinating phenomenon of light </a:t>
            </a:r>
            <a:r>
              <a:rPr lang="en-US" sz="2000" dirty="0" smtClean="0">
                <a:solidFill>
                  <a:srgbClr val="404155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interference.</a:t>
            </a:r>
          </a:p>
          <a:p>
            <a:pPr marL="0" indent="0">
              <a:lnSpc>
                <a:spcPts val="2799"/>
              </a:lnSpc>
              <a:buNone/>
            </a:pPr>
            <a:r>
              <a:rPr lang="en-US" sz="2400" b="1" dirty="0" smtClean="0">
                <a:solidFill>
                  <a:srgbClr val="404155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Presented </a:t>
            </a:r>
            <a:r>
              <a:rPr lang="en-US" sz="2400" b="1" dirty="0">
                <a:solidFill>
                  <a:srgbClr val="404155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by the </a:t>
            </a:r>
            <a:r>
              <a:rPr lang="en-US" sz="2400" b="1" dirty="0" smtClean="0">
                <a:solidFill>
                  <a:srgbClr val="404155"/>
                </a:solidFill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Group Members</a:t>
            </a:r>
          </a:p>
          <a:p>
            <a:pPr marL="0" indent="0">
              <a:lnSpc>
                <a:spcPts val="2799"/>
              </a:lnSpc>
              <a:buNone/>
            </a:pPr>
            <a:endParaRPr lang="en-US" sz="2400" b="1" dirty="0" smtClean="0">
              <a:solidFill>
                <a:srgbClr val="404155"/>
              </a:solidFill>
              <a:latin typeface="Nobile" pitchFamily="34" charset="0"/>
              <a:ea typeface="Nobile" pitchFamily="34" charset="-122"/>
              <a:cs typeface="Nobile" pitchFamily="34" charset="-120"/>
            </a:endParaRPr>
          </a:p>
        </p:txBody>
      </p:sp>
      <p:sp>
        <p:nvSpPr>
          <p:cNvPr id="9" name="Text 5"/>
          <p:cNvSpPr/>
          <p:nvPr/>
        </p:nvSpPr>
        <p:spPr>
          <a:xfrm>
            <a:off x="5980174" y="5102781"/>
            <a:ext cx="2809994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062"/>
              </a:lnSpc>
              <a:buNone/>
            </a:pPr>
            <a:endParaRPr lang="en-US" sz="2187" dirty="0"/>
          </a:p>
        </p:txBody>
      </p:sp>
      <p:pic>
        <p:nvPicPr>
          <p:cNvPr id="10" name="Image 2" descr="preencoded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3061051" y="605909"/>
            <a:ext cx="7954328" cy="68734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12"/>
              </a:lnSpc>
              <a:buNone/>
            </a:pPr>
            <a:r>
              <a:rPr lang="en-US" sz="4330" dirty="0">
                <a:solidFill>
                  <a:srgbClr val="1B1B27"/>
                </a:solidFill>
                <a:latin typeface="Times New Roman" panose="02020603050405020304" pitchFamily="18" charset="0"/>
                <a:ea typeface="Corben" pitchFamily="34" charset="-122"/>
                <a:cs typeface="Times New Roman" panose="02020603050405020304" pitchFamily="18" charset="0"/>
              </a:rPr>
              <a:t>Discovery of Light Interference</a:t>
            </a:r>
            <a:endParaRPr lang="en-US" sz="43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4790361" y="1623179"/>
            <a:ext cx="43934" cy="6000512"/>
          </a:xfrm>
          <a:prstGeom prst="roundRect">
            <a:avLst>
              <a:gd name="adj" fmla="val 225295"/>
            </a:avLst>
          </a:prstGeom>
          <a:solidFill>
            <a:srgbClr val="B8BFDF"/>
          </a:solidFill>
          <a:ln/>
        </p:spPr>
      </p:sp>
      <p:sp>
        <p:nvSpPr>
          <p:cNvPr id="7" name="Shape 3"/>
          <p:cNvSpPr/>
          <p:nvPr/>
        </p:nvSpPr>
        <p:spPr>
          <a:xfrm>
            <a:off x="5059680" y="2020431"/>
            <a:ext cx="769739" cy="43934"/>
          </a:xfrm>
          <a:prstGeom prst="roundRect">
            <a:avLst>
              <a:gd name="adj" fmla="val 225295"/>
            </a:avLst>
          </a:prstGeom>
          <a:solidFill>
            <a:srgbClr val="B8BFDF"/>
          </a:solidFill>
          <a:ln/>
        </p:spPr>
      </p:sp>
      <p:sp>
        <p:nvSpPr>
          <p:cNvPr id="8" name="Shape 4"/>
          <p:cNvSpPr/>
          <p:nvPr/>
        </p:nvSpPr>
        <p:spPr>
          <a:xfrm>
            <a:off x="4564856" y="1794986"/>
            <a:ext cx="494824" cy="494824"/>
          </a:xfrm>
          <a:prstGeom prst="roundRect">
            <a:avLst>
              <a:gd name="adj" fmla="val 20003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763453" y="1836182"/>
            <a:ext cx="97512" cy="4123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47"/>
              </a:lnSpc>
              <a:buNone/>
            </a:pPr>
            <a:r>
              <a:rPr lang="en-US" sz="2598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1</a:t>
            </a:r>
            <a:endParaRPr lang="en-US" sz="2598" dirty="0"/>
          </a:p>
        </p:txBody>
      </p:sp>
      <p:sp>
        <p:nvSpPr>
          <p:cNvPr id="10" name="Text 6"/>
          <p:cNvSpPr/>
          <p:nvPr/>
        </p:nvSpPr>
        <p:spPr>
          <a:xfrm>
            <a:off x="6021943" y="1843087"/>
            <a:ext cx="4092059" cy="34361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06"/>
              </a:lnSpc>
              <a:buNone/>
            </a:pPr>
            <a:r>
              <a:rPr lang="en-US" sz="2165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Young's Double Slit Experiment</a:t>
            </a:r>
            <a:endParaRPr lang="en-US" sz="2165" dirty="0"/>
          </a:p>
        </p:txBody>
      </p:sp>
      <p:sp>
        <p:nvSpPr>
          <p:cNvPr id="11" name="Text 7"/>
          <p:cNvSpPr/>
          <p:nvPr/>
        </p:nvSpPr>
        <p:spPr>
          <a:xfrm>
            <a:off x="6021943" y="2318623"/>
            <a:ext cx="7783711" cy="10554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71"/>
              </a:lnSpc>
              <a:buNone/>
            </a:pPr>
            <a:r>
              <a:rPr lang="en-US" sz="1732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 1801, Thomas Young conducted a seminal experiment that demonstrated the wave nature of light and the phenomenon of interference.</a:t>
            </a:r>
            <a:endParaRPr lang="en-US" sz="1732" dirty="0"/>
          </a:p>
        </p:txBody>
      </p:sp>
      <p:sp>
        <p:nvSpPr>
          <p:cNvPr id="12" name="Shape 8"/>
          <p:cNvSpPr/>
          <p:nvPr/>
        </p:nvSpPr>
        <p:spPr>
          <a:xfrm>
            <a:off x="5059680" y="4211181"/>
            <a:ext cx="769739" cy="43934"/>
          </a:xfrm>
          <a:prstGeom prst="roundRect">
            <a:avLst>
              <a:gd name="adj" fmla="val 225295"/>
            </a:avLst>
          </a:prstGeom>
          <a:solidFill>
            <a:srgbClr val="B8BFDF"/>
          </a:solidFill>
          <a:ln/>
        </p:spPr>
      </p:sp>
      <p:sp>
        <p:nvSpPr>
          <p:cNvPr id="13" name="Shape 9"/>
          <p:cNvSpPr/>
          <p:nvPr/>
        </p:nvSpPr>
        <p:spPr>
          <a:xfrm>
            <a:off x="4564856" y="3985736"/>
            <a:ext cx="494824" cy="494824"/>
          </a:xfrm>
          <a:prstGeom prst="roundRect">
            <a:avLst>
              <a:gd name="adj" fmla="val 20003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726186" y="4026932"/>
            <a:ext cx="172045" cy="4123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47"/>
              </a:lnSpc>
              <a:buNone/>
            </a:pPr>
            <a:r>
              <a:rPr lang="en-US" sz="2598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2</a:t>
            </a:r>
            <a:endParaRPr lang="en-US" sz="2598" dirty="0"/>
          </a:p>
        </p:txBody>
      </p:sp>
      <p:sp>
        <p:nvSpPr>
          <p:cNvPr id="15" name="Text 11"/>
          <p:cNvSpPr/>
          <p:nvPr/>
        </p:nvSpPr>
        <p:spPr>
          <a:xfrm>
            <a:off x="6021943" y="4033838"/>
            <a:ext cx="5390317" cy="34361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06"/>
              </a:lnSpc>
              <a:buNone/>
            </a:pPr>
            <a:r>
              <a:rPr lang="en-US" sz="2165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Constructive and Destructive Interference</a:t>
            </a:r>
            <a:endParaRPr lang="en-US" sz="2165" dirty="0"/>
          </a:p>
        </p:txBody>
      </p:sp>
      <p:sp>
        <p:nvSpPr>
          <p:cNvPr id="16" name="Text 12"/>
          <p:cNvSpPr/>
          <p:nvPr/>
        </p:nvSpPr>
        <p:spPr>
          <a:xfrm>
            <a:off x="6021943" y="4509373"/>
            <a:ext cx="7783711" cy="10554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71"/>
              </a:lnSpc>
              <a:buNone/>
            </a:pPr>
            <a:r>
              <a:rPr lang="en-US" sz="1732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Young's experiment revealed how light waves can interfere with each other, resulting in regions of increased (constructive) and decreased (destructive) intensity.</a:t>
            </a:r>
            <a:endParaRPr lang="en-US" sz="1732" dirty="0"/>
          </a:p>
        </p:txBody>
      </p:sp>
      <p:sp>
        <p:nvSpPr>
          <p:cNvPr id="17" name="Shape 13"/>
          <p:cNvSpPr/>
          <p:nvPr/>
        </p:nvSpPr>
        <p:spPr>
          <a:xfrm>
            <a:off x="5059680" y="6401931"/>
            <a:ext cx="769739" cy="43934"/>
          </a:xfrm>
          <a:prstGeom prst="roundRect">
            <a:avLst>
              <a:gd name="adj" fmla="val 225295"/>
            </a:avLst>
          </a:prstGeom>
          <a:solidFill>
            <a:srgbClr val="B8BFDF"/>
          </a:solidFill>
          <a:ln/>
        </p:spPr>
      </p:sp>
      <p:sp>
        <p:nvSpPr>
          <p:cNvPr id="18" name="Shape 14"/>
          <p:cNvSpPr/>
          <p:nvPr/>
        </p:nvSpPr>
        <p:spPr>
          <a:xfrm>
            <a:off x="4564856" y="6176486"/>
            <a:ext cx="494824" cy="494824"/>
          </a:xfrm>
          <a:prstGeom prst="roundRect">
            <a:avLst>
              <a:gd name="adj" fmla="val 20003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4719638" y="6217682"/>
            <a:ext cx="185261" cy="41231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47"/>
              </a:lnSpc>
              <a:buNone/>
            </a:pPr>
            <a:r>
              <a:rPr lang="en-US" sz="2598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3</a:t>
            </a:r>
            <a:endParaRPr lang="en-US" sz="2598" dirty="0"/>
          </a:p>
        </p:txBody>
      </p:sp>
      <p:sp>
        <p:nvSpPr>
          <p:cNvPr id="20" name="Text 16"/>
          <p:cNvSpPr/>
          <p:nvPr/>
        </p:nvSpPr>
        <p:spPr>
          <a:xfrm>
            <a:off x="6021943" y="6224588"/>
            <a:ext cx="3936206" cy="34361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06"/>
              </a:lnSpc>
              <a:buNone/>
            </a:pPr>
            <a:r>
              <a:rPr lang="en-US" sz="2165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Wave-Particle Duality of Light</a:t>
            </a:r>
            <a:endParaRPr lang="en-US" sz="2165" dirty="0"/>
          </a:p>
        </p:txBody>
      </p:sp>
      <p:sp>
        <p:nvSpPr>
          <p:cNvPr id="21" name="Text 17"/>
          <p:cNvSpPr/>
          <p:nvPr/>
        </p:nvSpPr>
        <p:spPr>
          <a:xfrm>
            <a:off x="6021943" y="6700123"/>
            <a:ext cx="7783711" cy="7036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71"/>
              </a:lnSpc>
              <a:buNone/>
            </a:pPr>
            <a:r>
              <a:rPr lang="en-US" sz="1732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discovery of interference challenged the prevailing particle view of light, leading to the understanding of the wave-particle duality of light.</a:t>
            </a:r>
            <a:endParaRPr lang="en-US" sz="1732" dirty="0"/>
          </a:p>
        </p:txBody>
      </p:sp>
      <p:pic>
        <p:nvPicPr>
          <p:cNvPr id="22" name="Image 2" descr="preencoded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  <p:pic>
        <p:nvPicPr>
          <p:cNvPr id="24" name="Picture 23" descr="Picture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650338" y="1293258"/>
            <a:ext cx="3089943" cy="69363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3427" y="1396590"/>
            <a:ext cx="316064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0202" y="2406640"/>
            <a:ext cx="5039137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Light interference occurs when two or more light wave </a:t>
            </a:r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intracts,resulating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strengthening (constructive interference) or weakening (destructive interference) of the combined waves.</a:t>
            </a:r>
          </a:p>
          <a:p>
            <a:endParaRPr lang="en-US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happens because light exhibits both particle  and wave like properties, allowing for these complex interactions.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du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5577" y="240009"/>
            <a:ext cx="7100048" cy="72096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2882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91440" y="-91440"/>
            <a:ext cx="14630400" cy="8229600"/>
          </a:xfrm>
          <a:prstGeom prst="rect">
            <a:avLst/>
          </a:prstGeom>
          <a:solidFill>
            <a:srgbClr val="F9F9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96348" y="530848"/>
            <a:ext cx="7601796" cy="9432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1B1B27"/>
                </a:solidFill>
                <a:latin typeface="Times New Roman" panose="02020603050405020304" pitchFamily="18" charset="0"/>
                <a:ea typeface="Corben" pitchFamily="34" charset="-122"/>
                <a:cs typeface="Times New Roman" panose="02020603050405020304" pitchFamily="18" charset="0"/>
              </a:rPr>
              <a:t>Interference of </a:t>
            </a:r>
            <a:r>
              <a:rPr lang="en-US" sz="4374" dirty="0" smtClean="0">
                <a:solidFill>
                  <a:srgbClr val="1B1B27"/>
                </a:solidFill>
                <a:latin typeface="Times New Roman" panose="02020603050405020304" pitchFamily="18" charset="0"/>
                <a:ea typeface="Corben" pitchFamily="34" charset="-122"/>
                <a:cs typeface="Times New Roman" panose="02020603050405020304" pitchFamily="18" charset="0"/>
              </a:rPr>
              <a:t>Light Example’s:</a:t>
            </a:r>
            <a:endParaRPr lang="en-US" sz="437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220121" y="1686500"/>
            <a:ext cx="3060263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lvl="1">
              <a:lnSpc>
                <a:spcPts val="2734"/>
              </a:lnSpc>
              <a:buFont typeface="Arial" pitchFamily="34" charset="0"/>
              <a:buChar char="•"/>
            </a:pPr>
            <a:r>
              <a:rPr lang="en-US" sz="2187" dirty="0">
                <a:solidFill>
                  <a:srgbClr val="1B1B27"/>
                </a:solidFill>
                <a:latin typeface="Times New Roman" panose="02020603050405020304" pitchFamily="18" charset="0"/>
                <a:ea typeface="Corben" pitchFamily="34" charset="-122"/>
                <a:cs typeface="Times New Roman" panose="02020603050405020304" pitchFamily="18" charset="0"/>
              </a:rPr>
              <a:t>Double </a:t>
            </a:r>
            <a:r>
              <a:rPr lang="en-US" sz="2187" dirty="0" smtClean="0">
                <a:solidFill>
                  <a:srgbClr val="1B1B27"/>
                </a:solidFill>
                <a:latin typeface="Times New Roman" panose="02020603050405020304" pitchFamily="18" charset="0"/>
                <a:ea typeface="Corben" pitchFamily="34" charset="-122"/>
                <a:cs typeface="Times New Roman" panose="02020603050405020304" pitchFamily="18" charset="0"/>
              </a:rPr>
              <a:t>Slit </a:t>
            </a:r>
            <a:r>
              <a:rPr lang="en-US" sz="2187" dirty="0">
                <a:solidFill>
                  <a:srgbClr val="1B1B27"/>
                </a:solidFill>
                <a:latin typeface="Times New Roman" panose="02020603050405020304" pitchFamily="18" charset="0"/>
                <a:ea typeface="Corben" pitchFamily="34" charset="-122"/>
                <a:cs typeface="Times New Roman" panose="02020603050405020304" pitchFamily="18" charset="0"/>
              </a:rPr>
              <a:t>Interference</a:t>
            </a:r>
            <a:endParaRPr lang="en-US" sz="218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70004" y="2290672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When light passes through two narrow slits, it creates an interference pattern of bright and dark regions on a screen.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4878323" y="1696322"/>
            <a:ext cx="290548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Font typeface="Arial" pitchFamily="34" charset="0"/>
              <a:buChar char="•"/>
            </a:pPr>
            <a:r>
              <a:rPr lang="en-US" sz="2187" dirty="0">
                <a:solidFill>
                  <a:srgbClr val="1B1B27"/>
                </a:solidFill>
                <a:latin typeface="Times New Roman" panose="02020603050405020304" pitchFamily="18" charset="0"/>
                <a:ea typeface="Corben" pitchFamily="34" charset="-122"/>
                <a:cs typeface="Times New Roman" panose="02020603050405020304" pitchFamily="18" charset="0"/>
              </a:rPr>
              <a:t>Thin Film Interference</a:t>
            </a:r>
            <a:endParaRPr lang="en-US" sz="218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4924939" y="2306483"/>
            <a:ext cx="315634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reflection and refraction of light in a thin film, such as soap bubbles or oil on water, can also result in interference patterns.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220121" y="4742321"/>
            <a:ext cx="3060263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Font typeface="Arial" pitchFamily="34" charset="0"/>
              <a:buChar char="•"/>
            </a:pPr>
            <a:r>
              <a:rPr lang="en-US" sz="2187" dirty="0">
                <a:solidFill>
                  <a:srgbClr val="1B1B27"/>
                </a:solidFill>
                <a:latin typeface="Times New Roman" panose="02020603050405020304" pitchFamily="18" charset="0"/>
                <a:ea typeface="Corben" pitchFamily="34" charset="-122"/>
                <a:cs typeface="Times New Roman" panose="02020603050405020304" pitchFamily="18" charset="0"/>
              </a:rPr>
              <a:t>Diffraction Grating</a:t>
            </a:r>
            <a:endParaRPr lang="en-US" sz="218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220121" y="5404195"/>
            <a:ext cx="532006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 diffraction grating, with its closely spaced parallel slits, can split light into its constituent wavelengths, creating a spectrum.</a:t>
            </a:r>
            <a:endParaRPr lang="en-US" sz="1750" dirty="0"/>
          </a:p>
        </p:txBody>
      </p:sp>
      <p:pic>
        <p:nvPicPr>
          <p:cNvPr id="11" name="Image 1" descr="preencoded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  <p:pic>
        <p:nvPicPr>
          <p:cNvPr id="12" name="Picture 11" descr="image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0194" y="2263394"/>
            <a:ext cx="5053263" cy="34369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490799" y="2004179"/>
            <a:ext cx="93064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Purpose of Discovering Light Interference</a:t>
            </a:r>
            <a:endParaRPr lang="en-US" sz="4374" dirty="0"/>
          </a:p>
        </p:txBody>
      </p:sp>
      <p:sp>
        <p:nvSpPr>
          <p:cNvPr id="6" name="Shape 2"/>
          <p:cNvSpPr/>
          <p:nvPr/>
        </p:nvSpPr>
        <p:spPr>
          <a:xfrm>
            <a:off x="4490799" y="389977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691539" y="3941445"/>
            <a:ext cx="9846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4"/>
          <p:cNvSpPr/>
          <p:nvPr/>
        </p:nvSpPr>
        <p:spPr>
          <a:xfrm>
            <a:off x="5212913" y="3976092"/>
            <a:ext cx="382000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Understand the Wave Nature of Light</a:t>
            </a:r>
            <a:endParaRPr lang="en-US" sz="2187" dirty="0"/>
          </a:p>
        </p:txBody>
      </p:sp>
      <p:sp>
        <p:nvSpPr>
          <p:cNvPr id="9" name="Text 5"/>
          <p:cNvSpPr/>
          <p:nvPr/>
        </p:nvSpPr>
        <p:spPr>
          <a:xfrm>
            <a:off x="5212913" y="4803696"/>
            <a:ext cx="38200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discovery of interference helped establish the wave-like behavior of light, challenging the prevailing particle view.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9255085" y="389977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418082" y="3941445"/>
            <a:ext cx="173831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8"/>
          <p:cNvSpPr/>
          <p:nvPr/>
        </p:nvSpPr>
        <p:spPr>
          <a:xfrm>
            <a:off x="9977199" y="3976092"/>
            <a:ext cx="38061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Develop Optical Technologies</a:t>
            </a:r>
            <a:endParaRPr lang="en-US" sz="2187" dirty="0"/>
          </a:p>
        </p:txBody>
      </p:sp>
      <p:sp>
        <p:nvSpPr>
          <p:cNvPr id="13" name="Text 9"/>
          <p:cNvSpPr/>
          <p:nvPr/>
        </p:nvSpPr>
        <p:spPr>
          <a:xfrm>
            <a:off x="9977199" y="4456509"/>
            <a:ext cx="38200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Interference phenomena are the basis for many important optical technologies, such as lasers, fiber optics, and holography.</a:t>
            </a:r>
            <a:endParaRPr lang="en-US" sz="1750" dirty="0"/>
          </a:p>
        </p:txBody>
      </p:sp>
      <p:pic>
        <p:nvPicPr>
          <p:cNvPr id="14" name="Image 2" descr="preencoded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037993" y="2242423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Types of Interference</a:t>
            </a:r>
            <a:endParaRPr lang="en-US" sz="4374" dirty="0"/>
          </a:p>
        </p:txBody>
      </p:sp>
      <p:sp>
        <p:nvSpPr>
          <p:cNvPr id="7" name="Shape 3"/>
          <p:cNvSpPr/>
          <p:nvPr/>
        </p:nvSpPr>
        <p:spPr>
          <a:xfrm>
            <a:off x="2037993" y="3270052"/>
            <a:ext cx="3370064" cy="2717006"/>
          </a:xfrm>
          <a:prstGeom prst="roundRect">
            <a:avLst>
              <a:gd name="adj" fmla="val 3680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2267783" y="3499842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Young's Double Slit</a:t>
            </a:r>
            <a:endParaRPr lang="en-US" sz="2187" dirty="0"/>
          </a:p>
        </p:txBody>
      </p:sp>
      <p:sp>
        <p:nvSpPr>
          <p:cNvPr id="9" name="Text 5"/>
          <p:cNvSpPr/>
          <p:nvPr/>
        </p:nvSpPr>
        <p:spPr>
          <a:xfrm>
            <a:off x="2267783" y="3980259"/>
            <a:ext cx="2910483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When light passes through two narrow slits, the resulting interference pattern is a series of bright and dark fringes.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5630228" y="3270052"/>
            <a:ext cx="3370064" cy="2717006"/>
          </a:xfrm>
          <a:prstGeom prst="roundRect">
            <a:avLst>
              <a:gd name="adj" fmla="val 3680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860018" y="3499842"/>
            <a:ext cx="290548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Thin Film Interference</a:t>
            </a:r>
            <a:endParaRPr lang="en-US" sz="2187" dirty="0"/>
          </a:p>
        </p:txBody>
      </p:sp>
      <p:sp>
        <p:nvSpPr>
          <p:cNvPr id="12" name="Text 8"/>
          <p:cNvSpPr/>
          <p:nvPr/>
        </p:nvSpPr>
        <p:spPr>
          <a:xfrm>
            <a:off x="5860018" y="3980259"/>
            <a:ext cx="2910483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Reflection and refraction of light in a thin film, such as soap bubbles or oil on water, can create colorful interference patterns.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9222462" y="3270052"/>
            <a:ext cx="3370064" cy="2717006"/>
          </a:xfrm>
          <a:prstGeom prst="roundRect">
            <a:avLst>
              <a:gd name="adj" fmla="val 3680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9452253" y="3499842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Diffraction Grating</a:t>
            </a:r>
            <a:endParaRPr lang="en-US" sz="2187" dirty="0"/>
          </a:p>
        </p:txBody>
      </p:sp>
      <p:sp>
        <p:nvSpPr>
          <p:cNvPr id="15" name="Text 11"/>
          <p:cNvSpPr/>
          <p:nvPr/>
        </p:nvSpPr>
        <p:spPr>
          <a:xfrm>
            <a:off x="9452253" y="3980259"/>
            <a:ext cx="2910483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 diffraction grating, with its closely spaced parallel slits, can split light into its constituent wavelengths, creating a spectrum.</a:t>
            </a:r>
            <a:endParaRPr lang="en-US" sz="1750" dirty="0"/>
          </a:p>
        </p:txBody>
      </p:sp>
      <p:pic>
        <p:nvPicPr>
          <p:cNvPr id="16" name="Image 2" descr="preencoded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037993" y="2036088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Constructive and Destructive Interference</a:t>
            </a:r>
            <a:endParaRPr lang="en-US" sz="4374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0279" y="3086675"/>
            <a:ext cx="555427" cy="55542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526223" y="3084162"/>
            <a:ext cx="3223648" cy="55793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Constructive Interference</a:t>
            </a:r>
            <a:endParaRPr lang="en-US" sz="2187" dirty="0"/>
          </a:p>
        </p:txBody>
      </p:sp>
      <p:sp>
        <p:nvSpPr>
          <p:cNvPr id="7" name="Text 3"/>
          <p:cNvSpPr/>
          <p:nvPr/>
        </p:nvSpPr>
        <p:spPr>
          <a:xfrm>
            <a:off x="2315706" y="3642103"/>
            <a:ext cx="4255576" cy="9453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When the crests and troughs of two waves align, they add up, resulting in a stronger wave.</a:t>
            </a:r>
            <a:endParaRPr lang="en-US" sz="17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6341" y="3084163"/>
            <a:ext cx="555427" cy="61838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481768" y="3084163"/>
            <a:ext cx="3155156" cy="55793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Destructive Interference</a:t>
            </a:r>
            <a:endParaRPr lang="en-US" sz="2187" dirty="0"/>
          </a:p>
        </p:txBody>
      </p:sp>
      <p:sp>
        <p:nvSpPr>
          <p:cNvPr id="10" name="Text 5"/>
          <p:cNvSpPr/>
          <p:nvPr/>
        </p:nvSpPr>
        <p:spPr>
          <a:xfrm>
            <a:off x="7481768" y="3702546"/>
            <a:ext cx="4467425" cy="12914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When the crest of one wave aligns with the trough of another, they cancel each other out, resulting in a weaker wave.</a:t>
            </a:r>
            <a:endParaRPr lang="en-US" sz="1750" dirty="0"/>
          </a:p>
        </p:txBody>
      </p:sp>
      <p:pic>
        <p:nvPicPr>
          <p:cNvPr id="11" name="Image 3" descr="preencoded.png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  <p:pic>
        <p:nvPicPr>
          <p:cNvPr id="6146" name="Picture 2" descr="Constructive Interference - Wave Interference, Types ...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148057" y="4993957"/>
            <a:ext cx="4188191" cy="2736285"/>
          </a:xfrm>
          <a:prstGeom prst="rect">
            <a:avLst/>
          </a:prstGeom>
          <a:noFill/>
        </p:spPr>
      </p:pic>
      <p:sp>
        <p:nvSpPr>
          <p:cNvPr id="6148" name="AutoShape 4" descr="Schematic diagram of (a) constructive interference and (b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0" name="AutoShape 6" descr="Schematic diagram of (a) constructive interference and (b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14" descr="DU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069" y="4993957"/>
            <a:ext cx="3598307" cy="31114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037993" y="1750219"/>
            <a:ext cx="66917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Uses of Light Interference</a:t>
            </a:r>
            <a:endParaRPr lang="en-US" sz="4374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7993" y="2777847"/>
            <a:ext cx="3518059" cy="88868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60163" y="3999786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Optical Filters</a:t>
            </a:r>
            <a:endParaRPr lang="en-US" sz="2187" dirty="0"/>
          </a:p>
        </p:txBody>
      </p:sp>
      <p:sp>
        <p:nvSpPr>
          <p:cNvPr id="9" name="Text 4"/>
          <p:cNvSpPr/>
          <p:nvPr/>
        </p:nvSpPr>
        <p:spPr>
          <a:xfrm>
            <a:off x="2260163" y="4480203"/>
            <a:ext cx="3073718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Interference can be used to create optical filters that selectively transmit or reflect specific wavelengths of light.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6052" y="2777847"/>
            <a:ext cx="3518178" cy="88868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778222" y="3999786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Laser Technology</a:t>
            </a:r>
            <a:endParaRPr lang="en-US" sz="2187" dirty="0"/>
          </a:p>
        </p:txBody>
      </p:sp>
      <p:sp>
        <p:nvSpPr>
          <p:cNvPr id="12" name="Text 6"/>
          <p:cNvSpPr/>
          <p:nvPr/>
        </p:nvSpPr>
        <p:spPr>
          <a:xfrm>
            <a:off x="5778222" y="4480203"/>
            <a:ext cx="307383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Interference is the underlying principle behind the operation of lasers, which are essential for many applications.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4229" y="2777847"/>
            <a:ext cx="3518178" cy="88868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9296400" y="3999786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Holography</a:t>
            </a:r>
            <a:endParaRPr lang="en-US" sz="2187" dirty="0"/>
          </a:p>
        </p:txBody>
      </p:sp>
      <p:sp>
        <p:nvSpPr>
          <p:cNvPr id="15" name="Text 8"/>
          <p:cNvSpPr/>
          <p:nvPr/>
        </p:nvSpPr>
        <p:spPr>
          <a:xfrm>
            <a:off x="9296400" y="4480203"/>
            <a:ext cx="307383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Interference of coherent light is the basis for creating holographic images, which have a 3D-like appearance.</a:t>
            </a:r>
            <a:endParaRPr lang="en-US" sz="1750" dirty="0"/>
          </a:p>
        </p:txBody>
      </p:sp>
      <p:pic>
        <p:nvPicPr>
          <p:cNvPr id="16" name="Image 5" descr="preencoded.png">
            <a:hlinkClick r:id="rId8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62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2534722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Conclusion</a:t>
            </a:r>
            <a:endParaRPr lang="en-US" sz="4374" dirty="0"/>
          </a:p>
        </p:txBody>
      </p:sp>
      <p:sp>
        <p:nvSpPr>
          <p:cNvPr id="6" name="Text 2"/>
          <p:cNvSpPr/>
          <p:nvPr/>
        </p:nvSpPr>
        <p:spPr>
          <a:xfrm>
            <a:off x="6319599" y="3562350"/>
            <a:ext cx="7477601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99"/>
              </a:lnSpc>
            </a:pPr>
            <a:r>
              <a:rPr lang="en-US" sz="1750" dirty="0" smtClean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uses of interference of light span diverse fields, enhancing technology, improving scientific understanding, and contributing to everyday conveniences. Its applications in precision measurement, medical imaging, telecommunications, material science.</a:t>
            </a:r>
            <a:endParaRPr lang="en-US" sz="1750" dirty="0"/>
          </a:p>
        </p:txBody>
      </p:sp>
      <p:pic>
        <p:nvPicPr>
          <p:cNvPr id="7" name="Image 2" descr="preencoded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96988" y="2393576"/>
            <a:ext cx="1078454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 dirty="0" smtClean="0">
                <a:solidFill>
                  <a:schemeClr val="accent2">
                    <a:lumMod val="5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Hope all of you have Understand the Topic</a:t>
            </a:r>
            <a:endParaRPr lang="en-US" sz="8800" dirty="0">
              <a:solidFill>
                <a:schemeClr val="accent2">
                  <a:lumMod val="50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735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93</TotalTime>
  <Words>553</Words>
  <Application>Microsoft Office PowerPoint</Application>
  <PresentationFormat>Custom</PresentationFormat>
  <Paragraphs>63</Paragraphs>
  <Slides>11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Wisp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Tariq Sattar</cp:lastModifiedBy>
  <cp:revision>14</cp:revision>
  <dcterms:created xsi:type="dcterms:W3CDTF">2024-05-17T17:55:56Z</dcterms:created>
  <dcterms:modified xsi:type="dcterms:W3CDTF">2024-07-29T06:25:12Z</dcterms:modified>
</cp:coreProperties>
</file>