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83" r:id="rId2"/>
    <p:sldId id="285" r:id="rId3"/>
    <p:sldId id="28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87" r:id="rId18"/>
    <p:sldId id="288" r:id="rId19"/>
  </p:sldIdLst>
  <p:sldSz cx="18288000" cy="18288000"/>
  <p:notesSz cx="18288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24" d="100"/>
          <a:sy n="24" d="100"/>
        </p:scale>
        <p:origin x="-1776" y="2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914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914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B7355-ED79-4952-B84B-04F878826467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1371600"/>
            <a:ext cx="6858000" cy="6858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8686800"/>
            <a:ext cx="14630400" cy="8229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7370425"/>
            <a:ext cx="7924800" cy="914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17370425"/>
            <a:ext cx="7924800" cy="914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628FA-3CDB-41FB-BEF0-1EAB1FB83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0903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628FA-3CDB-41FB-BEF0-1EAB1FB8375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952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1439" y="1674952"/>
            <a:ext cx="6945121" cy="1280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041D4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041D4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041D4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041D4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7801" y="1199133"/>
            <a:ext cx="9996805" cy="1031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041D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3092" y="2164826"/>
            <a:ext cx="16391255" cy="3759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041D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74073"/>
            <a:ext cx="14554200" cy="145542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54191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19225"/>
            <a:ext cx="18745200" cy="18745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007761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-49924" y="15880080"/>
            <a:ext cx="18254470" cy="2407920"/>
          </a:xfrm>
          <a:prstGeom prst="rect">
            <a:avLst/>
          </a:prstGeom>
        </p:spPr>
      </p:pic>
      <p:pic>
        <p:nvPicPr>
          <p:cNvPr id="3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61" y="0"/>
            <a:ext cx="18254470" cy="2407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6477000"/>
            <a:ext cx="906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4648200"/>
            <a:ext cx="127254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Arial Black" panose="020B0A04020102020204" pitchFamily="34" charset="0"/>
              </a:rPr>
              <a:t>Presented by</a:t>
            </a:r>
            <a:r>
              <a:rPr lang="en-US" sz="4000" b="1" dirty="0" smtClean="0">
                <a:latin typeface="Arial Black" panose="020B0A04020102020204" pitchFamily="34" charset="0"/>
              </a:rPr>
              <a:t>:</a:t>
            </a:r>
          </a:p>
          <a:p>
            <a:r>
              <a:rPr lang="en-US" sz="4000" b="1" dirty="0" smtClean="0">
                <a:latin typeface="Arial Black" panose="020B0A04020102020204" pitchFamily="34" charset="0"/>
              </a:rPr>
              <a:t>                       MUNEEB </a:t>
            </a:r>
            <a:r>
              <a:rPr lang="en-US" sz="4000" b="1" dirty="0" smtClean="0">
                <a:latin typeface="Arial Black" panose="020B0A04020102020204" pitchFamily="34" charset="0"/>
              </a:rPr>
              <a:t>IRFAN</a:t>
            </a:r>
            <a:endParaRPr lang="en-US" sz="4000" b="1" dirty="0" smtClean="0">
              <a:latin typeface="Arial Black" panose="020B0A04020102020204" pitchFamily="34" charset="0"/>
            </a:endParaRPr>
          </a:p>
          <a:p>
            <a:r>
              <a:rPr lang="en-US" sz="4000" b="1" dirty="0">
                <a:latin typeface="Arial Black" panose="020B0A04020102020204" pitchFamily="34" charset="0"/>
              </a:rPr>
              <a:t> </a:t>
            </a:r>
            <a:r>
              <a:rPr lang="en-US" sz="4000" b="1" dirty="0" smtClean="0">
                <a:latin typeface="Arial Black" panose="020B0A04020102020204" pitchFamily="34" charset="0"/>
              </a:rPr>
              <a:t>                      UMAR </a:t>
            </a:r>
            <a:r>
              <a:rPr lang="en-US" sz="4000" b="1" dirty="0" smtClean="0">
                <a:latin typeface="Arial Black" panose="020B0A04020102020204" pitchFamily="34" charset="0"/>
              </a:rPr>
              <a:t>ASLAM</a:t>
            </a:r>
            <a:endParaRPr lang="en-US" sz="4000" b="1" dirty="0" smtClean="0">
              <a:latin typeface="Arial Black" panose="020B0A04020102020204" pitchFamily="34" charset="0"/>
            </a:endParaRPr>
          </a:p>
          <a:p>
            <a:r>
              <a:rPr lang="en-US" sz="4000" b="1" dirty="0">
                <a:latin typeface="Arial Black" panose="020B0A04020102020204" pitchFamily="34" charset="0"/>
              </a:rPr>
              <a:t> </a:t>
            </a:r>
            <a:r>
              <a:rPr lang="en-US" sz="4000" b="1" dirty="0" smtClean="0">
                <a:latin typeface="Arial Black" panose="020B0A04020102020204" pitchFamily="34" charset="0"/>
              </a:rPr>
              <a:t>                      </a:t>
            </a:r>
            <a:r>
              <a:rPr lang="en-US" sz="4000" b="1" dirty="0" smtClean="0">
                <a:latin typeface="Arial Black" panose="020B0A04020102020204" pitchFamily="34" charset="0"/>
              </a:rPr>
              <a:t>M.HASSNAIN</a:t>
            </a:r>
            <a:endParaRPr lang="en-US" sz="4000" b="1" dirty="0" smtClean="0">
              <a:latin typeface="Arial Black" panose="020B0A04020102020204" pitchFamily="34" charset="0"/>
            </a:endParaRPr>
          </a:p>
          <a:p>
            <a:r>
              <a:rPr lang="en-US" sz="4000" b="1" dirty="0">
                <a:latin typeface="Arial Black" panose="020B0A04020102020204" pitchFamily="34" charset="0"/>
              </a:rPr>
              <a:t> </a:t>
            </a:r>
            <a:r>
              <a:rPr lang="en-US" sz="4000" b="1" dirty="0" smtClean="0">
                <a:latin typeface="Arial Black" panose="020B0A04020102020204" pitchFamily="34" charset="0"/>
              </a:rPr>
              <a:t>                      JAAM </a:t>
            </a:r>
            <a:r>
              <a:rPr lang="en-US" sz="4000" b="1" dirty="0" smtClean="0">
                <a:latin typeface="Arial Black" panose="020B0A04020102020204" pitchFamily="34" charset="0"/>
              </a:rPr>
              <a:t>AMIR</a:t>
            </a:r>
            <a:endParaRPr lang="en-US" sz="4000" b="1" dirty="0" smtClean="0">
              <a:latin typeface="Arial Black" panose="020B0A04020102020204" pitchFamily="34" charset="0"/>
            </a:endParaRPr>
          </a:p>
          <a:p>
            <a:r>
              <a:rPr lang="en-US" sz="4000" b="1" dirty="0">
                <a:latin typeface="Arial Black" panose="020B0A04020102020204" pitchFamily="34" charset="0"/>
              </a:rPr>
              <a:t> </a:t>
            </a:r>
            <a:r>
              <a:rPr lang="en-US" sz="4000" b="1" dirty="0" smtClean="0">
                <a:latin typeface="Arial Black" panose="020B0A04020102020204" pitchFamily="34" charset="0"/>
              </a:rPr>
              <a:t>                      SAIM </a:t>
            </a:r>
            <a:r>
              <a:rPr lang="en-US" sz="4000" b="1" dirty="0" smtClean="0">
                <a:latin typeface="Arial Black" panose="020B0A04020102020204" pitchFamily="34" charset="0"/>
              </a:rPr>
              <a:t>HASSAN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9448800"/>
            <a:ext cx="10210800" cy="683556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3457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83" y="-381001"/>
            <a:ext cx="18288000" cy="18288000"/>
            <a:chOff x="7883" y="-214313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83" y="-214313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3343275"/>
              <a:ext cx="14782800" cy="479145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82800" y="0"/>
              <a:ext cx="1990344" cy="295351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671439" y="1674952"/>
            <a:ext cx="6945121" cy="38029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35"/>
              </a:spcBef>
            </a:pPr>
            <a:r>
              <a:rPr lang="en-US" spc="300" dirty="0" smtClean="0">
                <a:solidFill>
                  <a:schemeClr val="bg2">
                    <a:lumMod val="50000"/>
                  </a:schemeClr>
                </a:solidFill>
              </a:rPr>
              <a:t>EXPANTION </a:t>
            </a:r>
            <a:r>
              <a:rPr lang="en-US" spc="3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pc="3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pc="300" dirty="0" smtClean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en-US" spc="300" dirty="0" smtClean="0">
                <a:solidFill>
                  <a:schemeClr val="bg2">
                    <a:lumMod val="50000"/>
                  </a:schemeClr>
                </a:solidFill>
              </a:rPr>
              <a:t>HE</a:t>
            </a:r>
            <a:r>
              <a:rPr spc="-535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pc="320" dirty="0" smtClean="0">
                <a:solidFill>
                  <a:schemeClr val="bg2">
                    <a:lumMod val="50000"/>
                  </a:schemeClr>
                </a:solidFill>
              </a:rPr>
              <a:t>U</a:t>
            </a:r>
            <a:r>
              <a:rPr lang="en-US" spc="320" dirty="0" smtClean="0">
                <a:solidFill>
                  <a:schemeClr val="bg2">
                    <a:lumMod val="50000"/>
                  </a:schemeClr>
                </a:solidFill>
              </a:rPr>
              <a:t>NIVERSE</a:t>
            </a:r>
            <a:endParaRPr spc="32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8200" y="5486401"/>
            <a:ext cx="8348473" cy="8434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i="1" spc="1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600" b="1" i="1" spc="-17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universe</a:t>
            </a:r>
            <a:r>
              <a:rPr sz="3600" b="1" i="1" spc="-1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2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3600" b="1" i="1" spc="2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very</a:t>
            </a:r>
            <a:r>
              <a:rPr sz="3600" b="1" i="1" spc="-160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-16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200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vast</a:t>
            </a:r>
            <a:r>
              <a:rPr lang="en-US" sz="3600" b="1" i="1" spc="200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i="1" spc="-160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24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spc="80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it contains</a:t>
            </a:r>
            <a:r>
              <a:rPr sz="3600" b="1" i="1" spc="13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3600" b="1" i="1" spc="22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matter, </a:t>
            </a:r>
            <a:r>
              <a:rPr sz="3600" b="1" i="1" spc="2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energy,</a:t>
            </a:r>
            <a:r>
              <a:rPr sz="3600" b="1" i="1" spc="10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planets,</a:t>
            </a:r>
            <a:r>
              <a:rPr sz="3600" b="1" i="1" spc="11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stars,</a:t>
            </a:r>
            <a:r>
              <a:rPr sz="3600" b="1" i="1" spc="11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4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galaxies,</a:t>
            </a:r>
            <a:r>
              <a:rPr sz="3600" b="1" i="1" spc="11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25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600" b="1" i="1" spc="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even</a:t>
            </a:r>
            <a:r>
              <a:rPr sz="3600" b="1" i="1" spc="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600" b="1" i="1" spc="-81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fabric</a:t>
            </a:r>
            <a:r>
              <a:rPr sz="3600" b="1" i="1" spc="-1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3600" b="1" i="1" spc="-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2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spacetime</a:t>
            </a:r>
            <a:r>
              <a:rPr sz="3600" b="1" i="1" spc="-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i="1" spc="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itself</a:t>
            </a:r>
            <a:r>
              <a:rPr sz="3600" b="1" spc="8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spc="85" dirty="0" smtClean="0">
              <a:solidFill>
                <a:srgbClr val="041D4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-9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sz="3600" b="1" spc="-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sz="3600" b="1" spc="-10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600" b="1" spc="-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7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totality</a:t>
            </a:r>
            <a:r>
              <a:rPr sz="3600" b="1" spc="-7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3600" b="1" spc="-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3600" b="1" spc="-81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space,</a:t>
            </a:r>
            <a:r>
              <a:rPr sz="3600" b="1" spc="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time,</a:t>
            </a:r>
            <a:r>
              <a:rPr sz="3600" b="1" spc="2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2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matter,</a:t>
            </a:r>
            <a:r>
              <a:rPr sz="3600" b="1" spc="2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5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600" b="1" spc="2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energy. </a:t>
            </a:r>
            <a:r>
              <a:rPr sz="3600" b="1" spc="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Understanding</a:t>
            </a:r>
            <a:r>
              <a:rPr sz="3600" b="1" spc="-17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600" b="1" spc="-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universe</a:t>
            </a:r>
            <a:r>
              <a:rPr sz="3600" b="1" spc="-1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600" b="1" spc="-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sz="3600" b="1" spc="-17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origins</a:t>
            </a:r>
            <a:r>
              <a:rPr sz="3600" b="1" spc="-17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sz="3600" b="1" spc="-17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3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sz="3600" b="1" spc="-8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2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fundamental</a:t>
            </a:r>
            <a:r>
              <a:rPr sz="3600" b="1" spc="2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r>
              <a:rPr sz="3600" b="1" spc="14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sz="3600" b="1" spc="25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sz="3600" b="1" spc="1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intrigued </a:t>
            </a:r>
            <a:r>
              <a:rPr sz="3600" b="1" spc="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humanity</a:t>
            </a:r>
            <a:r>
              <a:rPr sz="3600" b="1" spc="1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sz="3600" b="1" spc="11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centuries, </a:t>
            </a:r>
            <a:r>
              <a:rPr sz="3600" b="1" spc="2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600" b="1" spc="11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various</a:t>
            </a:r>
            <a:r>
              <a:rPr sz="3600" b="1" spc="1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0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scientific </a:t>
            </a:r>
            <a:r>
              <a:rPr sz="3600" b="1" spc="-81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disciplines,</a:t>
            </a:r>
            <a:r>
              <a:rPr sz="3600" b="1" spc="1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sz="3600" b="1" spc="1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7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astronomy,</a:t>
            </a:r>
            <a:r>
              <a:rPr sz="3600" b="1" spc="1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0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physics, </a:t>
            </a:r>
            <a:r>
              <a:rPr sz="3600" b="1" spc="11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2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600" b="1" spc="-1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cosmology,</a:t>
            </a:r>
            <a:r>
              <a:rPr sz="3600" b="1" spc="-21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seek</a:t>
            </a:r>
            <a:r>
              <a:rPr sz="3600" b="1" spc="-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sz="3600" b="1" spc="-2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unravel</a:t>
            </a:r>
            <a:r>
              <a:rPr sz="3600" b="1" spc="-17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sz="3600" b="1" spc="-2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11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mysteries.</a:t>
            </a:r>
            <a:endParaRPr sz="3600" b="1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3600" b="1" spc="-27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0600" y="1905000"/>
            <a:ext cx="7086600" cy="20473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pc="2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Introduction of </a:t>
            </a:r>
            <a:r>
              <a:rPr lang="en-US" spc="2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spc="2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</a:t>
            </a:r>
            <a:r>
              <a:rPr spc="-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pc="25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Universe</a:t>
            </a:r>
          </a:p>
        </p:txBody>
      </p:sp>
      <p:pic>
        <p:nvPicPr>
          <p:cNvPr id="6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8254470" cy="24079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734211"/>
            <a:ext cx="8153400" cy="118224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555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ipple dir="l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28600" y="11024928"/>
            <a:ext cx="5971032" cy="4416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RightUp"/>
            <a:lightRig rig="threePt" dir="t"/>
          </a:scene3d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0380" y="6629400"/>
            <a:ext cx="5971032" cy="4416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39955" y="11201400"/>
            <a:ext cx="5974080" cy="4416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LeftDown"/>
            <a:lightRig rig="threePt" dir="t"/>
          </a:scene3d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46801" y="1199210"/>
            <a:ext cx="6993890" cy="1017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-570" dirty="0"/>
              <a:t>1.</a:t>
            </a:r>
            <a:r>
              <a:rPr sz="6500" spc="-430" dirty="0"/>
              <a:t> </a:t>
            </a:r>
            <a:r>
              <a:rPr sz="6500" spc="254" dirty="0"/>
              <a:t>Scale</a:t>
            </a:r>
            <a:r>
              <a:rPr sz="6500" spc="-455" dirty="0"/>
              <a:t> </a:t>
            </a:r>
            <a:r>
              <a:rPr sz="6500" spc="555" dirty="0"/>
              <a:t>and</a:t>
            </a:r>
            <a:r>
              <a:rPr sz="6500" spc="-459" dirty="0"/>
              <a:t> </a:t>
            </a:r>
            <a:r>
              <a:rPr sz="6500" spc="-35" dirty="0"/>
              <a:t>Size:</a:t>
            </a:r>
            <a:endParaRPr sz="6500" dirty="0"/>
          </a:p>
        </p:txBody>
      </p:sp>
      <p:sp>
        <p:nvSpPr>
          <p:cNvPr id="6" name="object 6"/>
          <p:cNvSpPr txBox="1"/>
          <p:nvPr/>
        </p:nvSpPr>
        <p:spPr>
          <a:xfrm>
            <a:off x="1054404" y="3048001"/>
            <a:ext cx="16759631" cy="3801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4000" b="1" spc="1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40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universe </a:t>
            </a:r>
            <a:r>
              <a:rPr sz="4000" b="1" spc="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sz="4000" b="1" spc="21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unimaginably </a:t>
            </a:r>
            <a:r>
              <a:rPr sz="4000" b="1" spc="1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vast, </a:t>
            </a:r>
            <a:r>
              <a:rPr sz="4000" b="1" spc="1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4000" b="1" spc="2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sz="4000" b="1" spc="21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estimated </a:t>
            </a:r>
            <a:r>
              <a:rPr sz="40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observable </a:t>
            </a:r>
            <a:r>
              <a:rPr sz="4000" b="1" spc="2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diameter </a:t>
            </a:r>
            <a:r>
              <a:rPr sz="4000" b="1" spc="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4000" b="1" spc="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1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sz="4000" b="1" spc="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93</a:t>
            </a:r>
            <a:r>
              <a:rPr sz="4000" b="1" spc="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billion</a:t>
            </a:r>
            <a:r>
              <a:rPr sz="4000" b="1" spc="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lightyears.</a:t>
            </a:r>
            <a:r>
              <a:rPr sz="4000" b="1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However,</a:t>
            </a:r>
            <a:r>
              <a:rPr sz="4000" b="1" spc="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4000" b="1" spc="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entire</a:t>
            </a:r>
            <a:r>
              <a:rPr sz="4000" b="1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universe</a:t>
            </a:r>
            <a:r>
              <a:rPr sz="4000" b="1" spc="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3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may</a:t>
            </a:r>
            <a:r>
              <a:rPr sz="4000" b="1" spc="1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sz="4000" b="1" spc="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5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much</a:t>
            </a:r>
            <a:r>
              <a:rPr sz="4000" b="1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larger</a:t>
            </a:r>
            <a:r>
              <a:rPr sz="4000" b="1" spc="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than </a:t>
            </a:r>
            <a:r>
              <a:rPr sz="4000" b="1" spc="-81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5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sz="4000" b="1" spc="-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sz="4000" b="1" spc="-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sz="4000" b="1" spc="-21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currently</a:t>
            </a:r>
            <a:r>
              <a:rPr sz="4000" b="1" spc="-2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observe.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  <a:p>
            <a:pPr marL="12700" marR="6350" indent="325755" algn="just">
              <a:lnSpc>
                <a:spcPts val="4200"/>
              </a:lnSpc>
              <a:spcBef>
                <a:spcPts val="100"/>
              </a:spcBef>
            </a:pPr>
            <a:r>
              <a:rPr sz="40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sz="4000" b="1" spc="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consists </a:t>
            </a:r>
            <a:r>
              <a:rPr sz="4000" b="1" spc="8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4000" b="1" spc="11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countless </a:t>
            </a:r>
            <a:r>
              <a:rPr sz="4000" b="1" spc="14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galaxies, </a:t>
            </a:r>
            <a:r>
              <a:rPr sz="4000" b="1" spc="2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each </a:t>
            </a:r>
            <a:r>
              <a:rPr sz="4000" b="1" spc="16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containing </a:t>
            </a:r>
            <a:r>
              <a:rPr sz="4000" b="1" spc="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billions </a:t>
            </a:r>
            <a:r>
              <a:rPr sz="4000" b="1" spc="1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4000" b="1" spc="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trillions </a:t>
            </a:r>
            <a:r>
              <a:rPr sz="4000" b="1" spc="7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4000" b="1" spc="1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stars, </a:t>
            </a:r>
            <a:r>
              <a:rPr sz="4000" b="1" spc="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as </a:t>
            </a:r>
            <a:r>
              <a:rPr sz="4000" b="1" spc="-819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well</a:t>
            </a:r>
            <a:r>
              <a:rPr sz="4000" b="1" spc="-1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sz="4000" b="1" spc="-20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sz="4000" b="1" spc="-19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celestial</a:t>
            </a:r>
            <a:r>
              <a:rPr sz="4000" b="1" spc="-22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objects</a:t>
            </a:r>
            <a:r>
              <a:rPr sz="4000" b="1" spc="-19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1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like</a:t>
            </a:r>
            <a:r>
              <a:rPr sz="4000" b="1" spc="-204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5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planets,</a:t>
            </a:r>
            <a:r>
              <a:rPr sz="4000" b="1" spc="-20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4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moons,</a:t>
            </a:r>
            <a:r>
              <a:rPr sz="4000" b="1" spc="-17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asteroids,</a:t>
            </a:r>
            <a:r>
              <a:rPr sz="4000" b="1" spc="-23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250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4000" b="1" spc="-185" dirty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16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comets</a:t>
            </a:r>
            <a:r>
              <a:rPr lang="en-US" sz="4000" b="1" spc="165" dirty="0" smtClean="0">
                <a:solidFill>
                  <a:srgbClr val="041D4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257503" y="-457200"/>
            <a:ext cx="18254470" cy="2407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082" y="971244"/>
            <a:ext cx="6626225" cy="1017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sz="6500" spc="-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6500" spc="2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</a:t>
            </a:r>
            <a:r>
              <a:rPr sz="6500" spc="260" dirty="0"/>
              <a:t>:</a:t>
            </a:r>
            <a:endParaRPr sz="65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31" y="-152400"/>
            <a:ext cx="18254469" cy="23073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0" y="6629400"/>
            <a:ext cx="13520406" cy="800100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5" name="object 5"/>
          <p:cNvSpPr txBox="1"/>
          <p:nvPr/>
        </p:nvSpPr>
        <p:spPr>
          <a:xfrm>
            <a:off x="400608" y="2938933"/>
            <a:ext cx="16260444" cy="31968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00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3600" b="1" spc="-6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Arial"/>
                <a:cs typeface="Arial"/>
              </a:rPr>
              <a:t>basic</a:t>
            </a:r>
            <a:r>
              <a:rPr sz="3600" b="1" spc="-4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041D40"/>
                </a:solidFill>
                <a:latin typeface="Arial"/>
                <a:cs typeface="Arial"/>
              </a:rPr>
              <a:t>building</a:t>
            </a:r>
            <a:r>
              <a:rPr sz="3600" b="1" spc="-7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14" dirty="0">
                <a:solidFill>
                  <a:srgbClr val="041D40"/>
                </a:solidFill>
                <a:latin typeface="Arial"/>
                <a:cs typeface="Arial"/>
              </a:rPr>
              <a:t>blocks</a:t>
            </a:r>
            <a:r>
              <a:rPr sz="3600" b="1" spc="-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80" dirty="0">
                <a:solidFill>
                  <a:srgbClr val="041D40"/>
                </a:solidFill>
                <a:latin typeface="Arial"/>
                <a:cs typeface="Arial"/>
              </a:rPr>
              <a:t>of</a:t>
            </a:r>
            <a:r>
              <a:rPr sz="3600" b="1" spc="-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3600" b="1" spc="-6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universe</a:t>
            </a:r>
            <a:r>
              <a:rPr sz="3600" b="1" spc="-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20" dirty="0">
                <a:solidFill>
                  <a:srgbClr val="041D40"/>
                </a:solidFill>
                <a:latin typeface="Arial"/>
                <a:cs typeface="Arial"/>
              </a:rPr>
              <a:t>are</a:t>
            </a:r>
            <a:r>
              <a:rPr sz="3600" b="1" spc="-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20" dirty="0">
                <a:solidFill>
                  <a:srgbClr val="041D40"/>
                </a:solidFill>
                <a:latin typeface="Arial"/>
                <a:cs typeface="Arial"/>
              </a:rPr>
              <a:t>elementary</a:t>
            </a:r>
            <a:r>
              <a:rPr sz="3600" b="1" spc="-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particles,</a:t>
            </a:r>
            <a:r>
              <a:rPr sz="3600" b="1" spc="-4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25" dirty="0">
                <a:solidFill>
                  <a:srgbClr val="041D40"/>
                </a:solidFill>
                <a:latin typeface="Arial"/>
                <a:cs typeface="Arial"/>
              </a:rPr>
              <a:t>such</a:t>
            </a:r>
            <a:r>
              <a:rPr sz="3600" b="1" spc="-6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as</a:t>
            </a:r>
            <a:r>
              <a:rPr sz="3600" b="1" spc="-7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75" dirty="0">
                <a:solidFill>
                  <a:srgbClr val="041D40"/>
                </a:solidFill>
                <a:latin typeface="Arial"/>
                <a:cs typeface="Arial"/>
              </a:rPr>
              <a:t>quarks </a:t>
            </a:r>
            <a:r>
              <a:rPr sz="36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50" dirty="0">
                <a:solidFill>
                  <a:srgbClr val="041D40"/>
                </a:solidFill>
                <a:latin typeface="Arial"/>
                <a:cs typeface="Arial"/>
              </a:rPr>
              <a:t>and </a:t>
            </a:r>
            <a:r>
              <a:rPr sz="3600" b="1" spc="120" dirty="0">
                <a:solidFill>
                  <a:srgbClr val="041D40"/>
                </a:solidFill>
                <a:latin typeface="Arial"/>
                <a:cs typeface="Arial"/>
              </a:rPr>
              <a:t>leptons, </a:t>
            </a:r>
            <a:r>
              <a:rPr sz="3600" b="1" spc="160" dirty="0">
                <a:solidFill>
                  <a:srgbClr val="041D40"/>
                </a:solidFill>
                <a:latin typeface="Arial"/>
                <a:cs typeface="Arial"/>
              </a:rPr>
              <a:t>which </a:t>
            </a:r>
            <a:r>
              <a:rPr sz="3600" b="1" spc="190" dirty="0">
                <a:solidFill>
                  <a:srgbClr val="041D40"/>
                </a:solidFill>
                <a:latin typeface="Arial"/>
                <a:cs typeface="Arial"/>
              </a:rPr>
              <a:t>combine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to </a:t>
            </a:r>
            <a:r>
              <a:rPr sz="3600" b="1" spc="200" dirty="0">
                <a:solidFill>
                  <a:srgbClr val="041D40"/>
                </a:solidFill>
                <a:latin typeface="Arial"/>
                <a:cs typeface="Arial"/>
              </a:rPr>
              <a:t>form atoms. </a:t>
            </a:r>
            <a:r>
              <a:rPr sz="3600" b="1" spc="150" dirty="0">
                <a:solidFill>
                  <a:srgbClr val="041D40"/>
                </a:solidFill>
                <a:latin typeface="Arial"/>
                <a:cs typeface="Arial"/>
              </a:rPr>
              <a:t>Hydrogen </a:t>
            </a:r>
            <a:r>
              <a:rPr sz="3600" b="1" spc="250" dirty="0">
                <a:solidFill>
                  <a:srgbClr val="041D40"/>
                </a:solidFill>
                <a:latin typeface="Arial"/>
                <a:cs typeface="Arial"/>
              </a:rPr>
              <a:t>and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helium </a:t>
            </a:r>
            <a:r>
              <a:rPr sz="3600" b="1" spc="220" dirty="0">
                <a:solidFill>
                  <a:srgbClr val="041D40"/>
                </a:solidFill>
                <a:latin typeface="Arial"/>
                <a:cs typeface="Arial"/>
              </a:rPr>
              <a:t>are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200" dirty="0">
                <a:solidFill>
                  <a:srgbClr val="041D40"/>
                </a:solidFill>
                <a:latin typeface="Arial"/>
                <a:cs typeface="Arial"/>
              </a:rPr>
              <a:t>most </a:t>
            </a:r>
            <a:r>
              <a:rPr sz="3600" b="1" spc="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40" dirty="0">
                <a:solidFill>
                  <a:srgbClr val="041D40"/>
                </a:solidFill>
                <a:latin typeface="Arial"/>
                <a:cs typeface="Arial"/>
              </a:rPr>
              <a:t>abundant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elements </a:t>
            </a:r>
            <a:r>
              <a:rPr sz="3600" b="1" spc="120" dirty="0">
                <a:solidFill>
                  <a:srgbClr val="041D40"/>
                </a:solidFill>
                <a:latin typeface="Arial"/>
                <a:cs typeface="Arial"/>
              </a:rPr>
              <a:t>in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25" dirty="0">
                <a:solidFill>
                  <a:srgbClr val="041D40"/>
                </a:solidFill>
                <a:latin typeface="Arial"/>
                <a:cs typeface="Arial"/>
              </a:rPr>
              <a:t>universe, </a:t>
            </a:r>
            <a:r>
              <a:rPr sz="3600" b="1" spc="180" dirty="0">
                <a:solidFill>
                  <a:srgbClr val="041D40"/>
                </a:solidFill>
                <a:latin typeface="Arial"/>
                <a:cs typeface="Arial"/>
              </a:rPr>
              <a:t>with heavier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elements </a:t>
            </a:r>
            <a:r>
              <a:rPr sz="3600" b="1" spc="165" dirty="0">
                <a:solidFill>
                  <a:srgbClr val="041D40"/>
                </a:solidFill>
                <a:latin typeface="Arial"/>
                <a:cs typeface="Arial"/>
              </a:rPr>
              <a:t>produced </a:t>
            </a:r>
            <a:r>
              <a:rPr sz="3600" b="1" spc="110" dirty="0">
                <a:solidFill>
                  <a:srgbClr val="041D40"/>
                </a:solidFill>
                <a:latin typeface="Arial"/>
                <a:cs typeface="Arial"/>
              </a:rPr>
              <a:t>in </a:t>
            </a:r>
            <a:r>
              <a:rPr sz="3600" b="1" spc="140" dirty="0">
                <a:solidFill>
                  <a:srgbClr val="041D40"/>
                </a:solidFill>
                <a:latin typeface="Arial"/>
                <a:cs typeface="Arial"/>
              </a:rPr>
              <a:t>stars </a:t>
            </a:r>
            <a:r>
              <a:rPr sz="3600" b="1" spc="14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70" dirty="0">
                <a:solidFill>
                  <a:srgbClr val="041D40"/>
                </a:solidFill>
                <a:latin typeface="Arial"/>
                <a:cs typeface="Arial"/>
              </a:rPr>
              <a:t>through</a:t>
            </a:r>
            <a:r>
              <a:rPr sz="3600" b="1" spc="-2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75" dirty="0">
                <a:solidFill>
                  <a:srgbClr val="041D40"/>
                </a:solidFill>
                <a:latin typeface="Arial"/>
                <a:cs typeface="Arial"/>
              </a:rPr>
              <a:t>nuclear</a:t>
            </a:r>
            <a:r>
              <a:rPr sz="3600" b="1" spc="-17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85" dirty="0">
                <a:solidFill>
                  <a:srgbClr val="041D40"/>
                </a:solidFill>
                <a:latin typeface="Arial"/>
                <a:cs typeface="Arial"/>
              </a:rPr>
              <a:t>fusion.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50711" y="971244"/>
            <a:ext cx="5177790" cy="1017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1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sz="6500" spc="-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6500" spc="2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Structure:</a:t>
            </a:r>
            <a:endParaRPr sz="6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86" y="-381000"/>
            <a:ext cx="18254467" cy="237743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95740" y="2667000"/>
            <a:ext cx="16530260" cy="31961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3600" b="1" spc="100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70" dirty="0">
                <a:solidFill>
                  <a:srgbClr val="041D40"/>
                </a:solidFill>
                <a:latin typeface="Arial"/>
                <a:cs typeface="Arial"/>
              </a:rPr>
              <a:t>largescale </a:t>
            </a:r>
            <a:r>
              <a:rPr sz="3600" b="1" spc="150" dirty="0">
                <a:solidFill>
                  <a:srgbClr val="041D40"/>
                </a:solidFill>
                <a:latin typeface="Arial"/>
                <a:cs typeface="Arial"/>
              </a:rPr>
              <a:t>structure </a:t>
            </a:r>
            <a:r>
              <a:rPr sz="36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universe </a:t>
            </a:r>
            <a:r>
              <a:rPr sz="3600" b="1" spc="25" dirty="0">
                <a:solidFill>
                  <a:srgbClr val="041D40"/>
                </a:solidFill>
                <a:latin typeface="Arial"/>
                <a:cs typeface="Arial"/>
              </a:rPr>
              <a:t>is </a:t>
            </a:r>
            <a:r>
              <a:rPr sz="3600" b="1" spc="175" dirty="0">
                <a:solidFill>
                  <a:srgbClr val="041D40"/>
                </a:solidFill>
                <a:latin typeface="Arial"/>
                <a:cs typeface="Arial"/>
              </a:rPr>
              <a:t>characterized </a:t>
            </a:r>
            <a:r>
              <a:rPr sz="3600" b="1" spc="200" dirty="0">
                <a:solidFill>
                  <a:srgbClr val="041D40"/>
                </a:solidFill>
                <a:latin typeface="Arial"/>
                <a:cs typeface="Arial"/>
              </a:rPr>
              <a:t>by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235" dirty="0">
                <a:solidFill>
                  <a:srgbClr val="041D40"/>
                </a:solidFill>
                <a:latin typeface="Arial"/>
                <a:cs typeface="Arial"/>
              </a:rPr>
              <a:t>arrangement </a:t>
            </a:r>
            <a:r>
              <a:rPr sz="36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3600" b="1" spc="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65" dirty="0">
                <a:solidFill>
                  <a:srgbClr val="041D40"/>
                </a:solidFill>
                <a:latin typeface="Arial"/>
                <a:cs typeface="Arial"/>
              </a:rPr>
              <a:t>galaxies</a:t>
            </a:r>
            <a:r>
              <a:rPr sz="3600" b="1" spc="-1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20" dirty="0">
                <a:solidFill>
                  <a:srgbClr val="041D40"/>
                </a:solidFill>
                <a:latin typeface="Arial"/>
                <a:cs typeface="Arial"/>
              </a:rPr>
              <a:t>in</a:t>
            </a:r>
            <a:r>
              <a:rPr sz="3600" b="1" spc="-16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vast</a:t>
            </a:r>
            <a:r>
              <a:rPr sz="3600" b="1" spc="-1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structures</a:t>
            </a:r>
            <a:r>
              <a:rPr sz="3600" b="1" spc="-14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75" dirty="0">
                <a:solidFill>
                  <a:srgbClr val="041D40"/>
                </a:solidFill>
                <a:latin typeface="Arial"/>
                <a:cs typeface="Arial"/>
              </a:rPr>
              <a:t>known</a:t>
            </a:r>
            <a:r>
              <a:rPr sz="3600" b="1" spc="-17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as</a:t>
            </a:r>
            <a:r>
              <a:rPr sz="3600" b="1" spc="-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65" dirty="0">
                <a:solidFill>
                  <a:srgbClr val="041D40"/>
                </a:solidFill>
                <a:latin typeface="Arial"/>
                <a:cs typeface="Arial"/>
              </a:rPr>
              <a:t>filaments,</a:t>
            </a:r>
            <a:r>
              <a:rPr sz="3600" b="1" spc="-1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14" dirty="0">
                <a:solidFill>
                  <a:srgbClr val="041D40"/>
                </a:solidFill>
                <a:latin typeface="Arial"/>
                <a:cs typeface="Arial"/>
              </a:rPr>
              <a:t>sheets,</a:t>
            </a:r>
            <a:r>
              <a:rPr sz="3600" b="1" spc="-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54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3600" b="1" spc="-16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90" dirty="0">
                <a:solidFill>
                  <a:srgbClr val="041D40"/>
                </a:solidFill>
                <a:latin typeface="Arial"/>
                <a:cs typeface="Arial"/>
              </a:rPr>
              <a:t>voids.</a:t>
            </a:r>
            <a:r>
              <a:rPr sz="3600" b="1" spc="-16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00" dirty="0">
                <a:solidFill>
                  <a:srgbClr val="041D40"/>
                </a:solidFill>
                <a:latin typeface="Arial"/>
                <a:cs typeface="Arial"/>
              </a:rPr>
              <a:t>These</a:t>
            </a:r>
            <a:r>
              <a:rPr sz="3600" b="1" spc="-16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structures </a:t>
            </a:r>
            <a:r>
              <a:rPr sz="36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20" dirty="0">
                <a:solidFill>
                  <a:srgbClr val="041D40"/>
                </a:solidFill>
                <a:latin typeface="Arial"/>
                <a:cs typeface="Arial"/>
              </a:rPr>
              <a:t>are </a:t>
            </a:r>
            <a:r>
              <a:rPr sz="3600" b="1" spc="190" dirty="0">
                <a:solidFill>
                  <a:srgbClr val="041D40"/>
                </a:solidFill>
                <a:latin typeface="Arial"/>
                <a:cs typeface="Arial"/>
              </a:rPr>
              <a:t>shaped </a:t>
            </a:r>
            <a:r>
              <a:rPr sz="3600" b="1" spc="215" dirty="0">
                <a:solidFill>
                  <a:srgbClr val="041D40"/>
                </a:solidFill>
                <a:latin typeface="Arial"/>
                <a:cs typeface="Arial"/>
              </a:rPr>
              <a:t>by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90" dirty="0">
                <a:solidFill>
                  <a:srgbClr val="041D40"/>
                </a:solidFill>
                <a:latin typeface="Arial"/>
                <a:cs typeface="Arial"/>
              </a:rPr>
              <a:t>gravitational </a:t>
            </a:r>
            <a:r>
              <a:rPr sz="3600" b="1" spc="120" dirty="0">
                <a:solidFill>
                  <a:srgbClr val="041D40"/>
                </a:solidFill>
                <a:latin typeface="Arial"/>
                <a:cs typeface="Arial"/>
              </a:rPr>
              <a:t>pull </a:t>
            </a:r>
            <a:r>
              <a:rPr sz="36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3600" b="1" spc="210" dirty="0">
                <a:solidFill>
                  <a:srgbClr val="041D40"/>
                </a:solidFill>
                <a:latin typeface="Arial"/>
                <a:cs typeface="Arial"/>
              </a:rPr>
              <a:t>dark </a:t>
            </a:r>
            <a:r>
              <a:rPr sz="3600" b="1" spc="235" dirty="0">
                <a:solidFill>
                  <a:srgbClr val="041D40"/>
                </a:solidFill>
                <a:latin typeface="Arial"/>
                <a:cs typeface="Arial"/>
              </a:rPr>
              <a:t>matter, </a:t>
            </a:r>
            <a:r>
              <a:rPr sz="3600" b="1" spc="365" dirty="0">
                <a:solidFill>
                  <a:srgbClr val="041D40"/>
                </a:solidFill>
                <a:latin typeface="Arial"/>
                <a:cs typeface="Arial"/>
              </a:rPr>
              <a:t>a </a:t>
            </a:r>
            <a:r>
              <a:rPr sz="3600" b="1" spc="155" dirty="0">
                <a:solidFill>
                  <a:srgbClr val="041D40"/>
                </a:solidFill>
                <a:latin typeface="Arial"/>
                <a:cs typeface="Arial"/>
              </a:rPr>
              <a:t>mysterious </a:t>
            </a:r>
            <a:r>
              <a:rPr sz="3600" b="1" spc="250" dirty="0">
                <a:solidFill>
                  <a:srgbClr val="041D40"/>
                </a:solidFill>
                <a:latin typeface="Arial"/>
                <a:cs typeface="Arial"/>
              </a:rPr>
              <a:t>and </a:t>
            </a:r>
            <a:r>
              <a:rPr sz="3600" b="1" spc="110" dirty="0">
                <a:solidFill>
                  <a:srgbClr val="041D40"/>
                </a:solidFill>
                <a:latin typeface="Arial"/>
                <a:cs typeface="Arial"/>
              </a:rPr>
              <a:t>invisible </a:t>
            </a:r>
            <a:r>
              <a:rPr sz="3600" b="1" spc="11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65" dirty="0">
                <a:solidFill>
                  <a:srgbClr val="041D40"/>
                </a:solidFill>
                <a:latin typeface="Arial"/>
                <a:cs typeface="Arial"/>
              </a:rPr>
              <a:t>substance</a:t>
            </a:r>
            <a:r>
              <a:rPr sz="36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50" dirty="0">
                <a:solidFill>
                  <a:srgbClr val="041D40"/>
                </a:solidFill>
                <a:latin typeface="Arial"/>
                <a:cs typeface="Arial"/>
              </a:rPr>
              <a:t>that</a:t>
            </a:r>
            <a:r>
              <a:rPr sz="3600" b="1" spc="-2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45" dirty="0">
                <a:solidFill>
                  <a:srgbClr val="041D40"/>
                </a:solidFill>
                <a:latin typeface="Arial"/>
                <a:cs typeface="Arial"/>
              </a:rPr>
              <a:t>makes</a:t>
            </a:r>
            <a:r>
              <a:rPr sz="36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90" dirty="0">
                <a:solidFill>
                  <a:srgbClr val="041D40"/>
                </a:solidFill>
                <a:latin typeface="Arial"/>
                <a:cs typeface="Arial"/>
              </a:rPr>
              <a:t>up</a:t>
            </a:r>
            <a:r>
              <a:rPr sz="3600" b="1" spc="-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370" dirty="0">
                <a:solidFill>
                  <a:srgbClr val="041D40"/>
                </a:solidFill>
                <a:latin typeface="Arial"/>
                <a:cs typeface="Arial"/>
              </a:rPr>
              <a:t>a</a:t>
            </a:r>
            <a:r>
              <a:rPr sz="3600" b="1" spc="-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40" dirty="0">
                <a:solidFill>
                  <a:srgbClr val="041D40"/>
                </a:solidFill>
                <a:latin typeface="Arial"/>
                <a:cs typeface="Arial"/>
              </a:rPr>
              <a:t>significant</a:t>
            </a:r>
            <a:r>
              <a:rPr sz="3600" b="1" spc="-2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35" dirty="0">
                <a:solidFill>
                  <a:srgbClr val="041D40"/>
                </a:solidFill>
                <a:latin typeface="Arial"/>
                <a:cs typeface="Arial"/>
              </a:rPr>
              <a:t>portion</a:t>
            </a:r>
            <a:r>
              <a:rPr sz="3600" b="1" spc="-2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80" dirty="0">
                <a:solidFill>
                  <a:srgbClr val="041D40"/>
                </a:solidFill>
                <a:latin typeface="Arial"/>
                <a:cs typeface="Arial"/>
              </a:rPr>
              <a:t>of</a:t>
            </a:r>
            <a:r>
              <a:rPr sz="36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3600" b="1" spc="-2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05" dirty="0">
                <a:solidFill>
                  <a:srgbClr val="041D40"/>
                </a:solidFill>
                <a:latin typeface="Arial"/>
                <a:cs typeface="Arial"/>
              </a:rPr>
              <a:t>universe's</a:t>
            </a:r>
            <a:r>
              <a:rPr sz="3600" b="1" spc="-1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0" dirty="0">
                <a:solidFill>
                  <a:srgbClr val="041D40"/>
                </a:solidFill>
                <a:latin typeface="Arial"/>
                <a:cs typeface="Arial"/>
              </a:rPr>
              <a:t>mass.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5506" y="6400800"/>
            <a:ext cx="15176158" cy="84986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8302" y="1602739"/>
            <a:ext cx="14493875" cy="193167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5768340" marR="5080" indent="-5756275">
              <a:lnSpc>
                <a:spcPts val="7200"/>
              </a:lnSpc>
              <a:spcBef>
                <a:spcPts val="805"/>
              </a:spcBef>
            </a:pPr>
            <a:r>
              <a:rPr sz="6500" spc="405" dirty="0"/>
              <a:t>4.</a:t>
            </a:r>
            <a:r>
              <a:rPr sz="6500" spc="-430" dirty="0"/>
              <a:t> </a:t>
            </a:r>
            <a:r>
              <a:rPr sz="6500" spc="330" dirty="0"/>
              <a:t>Cosmic</a:t>
            </a:r>
            <a:r>
              <a:rPr sz="6500" spc="-430" dirty="0"/>
              <a:t> </a:t>
            </a:r>
            <a:r>
              <a:rPr sz="6500" spc="270" dirty="0"/>
              <a:t>Micr</a:t>
            </a:r>
            <a:r>
              <a:rPr sz="6500" spc="335" dirty="0"/>
              <a:t>o</a:t>
            </a:r>
            <a:r>
              <a:rPr sz="6500" spc="645" dirty="0"/>
              <a:t>wa</a:t>
            </a:r>
            <a:r>
              <a:rPr sz="6500" spc="550" dirty="0"/>
              <a:t>v</a:t>
            </a:r>
            <a:r>
              <a:rPr sz="6500" spc="390" dirty="0"/>
              <a:t>e</a:t>
            </a:r>
            <a:r>
              <a:rPr sz="6500" spc="-480" dirty="0"/>
              <a:t> </a:t>
            </a:r>
            <a:r>
              <a:rPr sz="6500" spc="280" dirty="0"/>
              <a:t>Backgr</a:t>
            </a:r>
            <a:r>
              <a:rPr sz="6500" spc="315" dirty="0"/>
              <a:t>o</a:t>
            </a:r>
            <a:r>
              <a:rPr sz="6500" spc="409" dirty="0"/>
              <a:t>u</a:t>
            </a:r>
            <a:r>
              <a:rPr sz="6500" spc="420" dirty="0"/>
              <a:t>n</a:t>
            </a:r>
            <a:r>
              <a:rPr sz="6500" spc="280" dirty="0"/>
              <a:t>d  </a:t>
            </a:r>
            <a:r>
              <a:rPr sz="6500" spc="325" dirty="0"/>
              <a:t>(CMB):</a:t>
            </a:r>
            <a:endParaRPr sz="65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48" y="0"/>
            <a:ext cx="18254468" cy="23408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8312" y="3994558"/>
            <a:ext cx="8915400" cy="8610600"/>
          </a:xfrm>
          <a:prstGeom prst="rect">
            <a:avLst/>
          </a:prstGeom>
          <a:ln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0000" endA="300" endPos="55500" dist="101600" dir="5400000" sy="-100000" algn="bl" rotWithShape="0"/>
          </a:effectLst>
        </p:spPr>
      </p:pic>
      <p:sp>
        <p:nvSpPr>
          <p:cNvPr id="5" name="object 5"/>
          <p:cNvSpPr txBox="1"/>
          <p:nvPr/>
        </p:nvSpPr>
        <p:spPr>
          <a:xfrm>
            <a:off x="1030222" y="5334000"/>
            <a:ext cx="16261080" cy="7271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00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55" dirty="0">
                <a:solidFill>
                  <a:srgbClr val="041D40"/>
                </a:solidFill>
                <a:latin typeface="Arial"/>
                <a:cs typeface="Arial"/>
              </a:rPr>
              <a:t>cosmic </a:t>
            </a:r>
            <a:r>
              <a:rPr sz="3600" b="1" spc="210" dirty="0" smtClean="0">
                <a:solidFill>
                  <a:srgbClr val="041D40"/>
                </a:solidFill>
                <a:latin typeface="Arial"/>
                <a:cs typeface="Arial"/>
              </a:rPr>
              <a:t>microwave</a:t>
            </a:r>
            <a:endParaRPr lang="en-US" sz="3600" b="1" spc="210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210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5" dirty="0">
                <a:solidFill>
                  <a:srgbClr val="041D40"/>
                </a:solidFill>
                <a:latin typeface="Arial"/>
                <a:cs typeface="Arial"/>
              </a:rPr>
              <a:t>background </a:t>
            </a:r>
            <a:r>
              <a:rPr sz="3600" b="1" spc="180" dirty="0">
                <a:solidFill>
                  <a:srgbClr val="041D40"/>
                </a:solidFill>
                <a:latin typeface="Arial"/>
                <a:cs typeface="Arial"/>
              </a:rPr>
              <a:t>radiation </a:t>
            </a:r>
            <a:r>
              <a:rPr sz="3600" b="1" spc="25" dirty="0" smtClean="0">
                <a:solidFill>
                  <a:srgbClr val="041D40"/>
                </a:solidFill>
                <a:latin typeface="Arial"/>
                <a:cs typeface="Arial"/>
              </a:rPr>
              <a:t>is</a:t>
            </a:r>
            <a:endParaRPr lang="en-US" sz="3600" b="1" spc="25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25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365" dirty="0">
                <a:solidFill>
                  <a:srgbClr val="041D40"/>
                </a:solidFill>
                <a:latin typeface="Arial"/>
                <a:cs typeface="Arial"/>
              </a:rPr>
              <a:t>a </a:t>
            </a:r>
            <a:r>
              <a:rPr sz="3600" b="1" spc="180" dirty="0">
                <a:solidFill>
                  <a:srgbClr val="041D40"/>
                </a:solidFill>
                <a:latin typeface="Arial"/>
                <a:cs typeface="Arial"/>
              </a:rPr>
              <a:t>faint </a:t>
            </a:r>
            <a:r>
              <a:rPr sz="3600" b="1" spc="140" dirty="0">
                <a:solidFill>
                  <a:srgbClr val="041D40"/>
                </a:solidFill>
                <a:latin typeface="Arial"/>
                <a:cs typeface="Arial"/>
              </a:rPr>
              <a:t>glow </a:t>
            </a:r>
            <a:r>
              <a:rPr sz="3600" b="1" spc="245" dirty="0">
                <a:solidFill>
                  <a:srgbClr val="041D40"/>
                </a:solidFill>
                <a:latin typeface="Arial"/>
                <a:cs typeface="Arial"/>
              </a:rPr>
              <a:t>that </a:t>
            </a:r>
            <a:r>
              <a:rPr sz="3600" b="1" spc="215" dirty="0" smtClean="0">
                <a:solidFill>
                  <a:srgbClr val="041D40"/>
                </a:solidFill>
                <a:latin typeface="Arial"/>
                <a:cs typeface="Arial"/>
              </a:rPr>
              <a:t>permeates</a:t>
            </a:r>
            <a:endParaRPr lang="en-US" sz="3600" b="1" spc="215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215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Arial"/>
                <a:cs typeface="Arial"/>
              </a:rPr>
              <a:t>entire </a:t>
            </a:r>
            <a:r>
              <a:rPr sz="3600" b="1" spc="125" dirty="0">
                <a:solidFill>
                  <a:srgbClr val="041D40"/>
                </a:solidFill>
                <a:latin typeface="Arial"/>
                <a:cs typeface="Arial"/>
              </a:rPr>
              <a:t>universe. </a:t>
            </a:r>
            <a:r>
              <a:rPr sz="3600" b="1" spc="135" dirty="0" smtClean="0">
                <a:solidFill>
                  <a:srgbClr val="041D40"/>
                </a:solidFill>
                <a:latin typeface="Arial"/>
                <a:cs typeface="Arial"/>
              </a:rPr>
              <a:t>It</a:t>
            </a:r>
            <a:endParaRPr lang="en-US" sz="3600" b="1" spc="135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35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30" dirty="0">
                <a:solidFill>
                  <a:srgbClr val="041D40"/>
                </a:solidFill>
                <a:latin typeface="Arial"/>
                <a:cs typeface="Arial"/>
              </a:rPr>
              <a:t>is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40" dirty="0">
                <a:solidFill>
                  <a:srgbClr val="041D40"/>
                </a:solidFill>
                <a:latin typeface="Arial"/>
                <a:cs typeface="Arial"/>
              </a:rPr>
              <a:t>residual </a:t>
            </a:r>
            <a:r>
              <a:rPr sz="3600" b="1" spc="235" dirty="0">
                <a:solidFill>
                  <a:srgbClr val="041D40"/>
                </a:solidFill>
                <a:latin typeface="Arial"/>
                <a:cs typeface="Arial"/>
              </a:rPr>
              <a:t>heat </a:t>
            </a:r>
            <a:r>
              <a:rPr sz="3600" b="1" spc="130" dirty="0" smtClean="0">
                <a:solidFill>
                  <a:srgbClr val="041D40"/>
                </a:solidFill>
                <a:latin typeface="Arial"/>
                <a:cs typeface="Arial"/>
              </a:rPr>
              <a:t>left</a:t>
            </a:r>
            <a:endParaRPr lang="en-US" sz="3600" b="1" spc="130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30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45" dirty="0">
                <a:solidFill>
                  <a:srgbClr val="041D40"/>
                </a:solidFill>
                <a:latin typeface="Arial"/>
                <a:cs typeface="Arial"/>
              </a:rPr>
              <a:t>over </a:t>
            </a:r>
            <a:r>
              <a:rPr sz="3600" b="1" spc="190" dirty="0">
                <a:solidFill>
                  <a:srgbClr val="041D40"/>
                </a:solidFill>
                <a:latin typeface="Arial"/>
                <a:cs typeface="Arial"/>
              </a:rPr>
              <a:t>from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20" dirty="0">
                <a:solidFill>
                  <a:srgbClr val="041D40"/>
                </a:solidFill>
                <a:latin typeface="Arial"/>
                <a:cs typeface="Arial"/>
              </a:rPr>
              <a:t>Big </a:t>
            </a:r>
            <a:r>
              <a:rPr sz="3600" b="1" spc="120" dirty="0" smtClean="0">
                <a:solidFill>
                  <a:srgbClr val="041D40"/>
                </a:solidFill>
                <a:latin typeface="Arial"/>
                <a:cs typeface="Arial"/>
              </a:rPr>
              <a:t>Bang</a:t>
            </a:r>
            <a:endParaRPr lang="en-US" sz="3600" b="1" spc="120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20" dirty="0" smtClean="0">
                <a:solidFill>
                  <a:srgbClr val="041D40"/>
                </a:solidFill>
                <a:latin typeface="Arial"/>
                <a:cs typeface="Arial"/>
              </a:rPr>
              <a:t>;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90" dirty="0">
                <a:solidFill>
                  <a:srgbClr val="041D40"/>
                </a:solidFill>
                <a:latin typeface="Arial"/>
                <a:cs typeface="Arial"/>
              </a:rPr>
              <a:t>event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55" dirty="0">
                <a:solidFill>
                  <a:srgbClr val="041D40"/>
                </a:solidFill>
                <a:latin typeface="Arial"/>
                <a:cs typeface="Arial"/>
              </a:rPr>
              <a:t>believed </a:t>
            </a:r>
            <a:r>
              <a:rPr sz="3600" b="1" spc="150" dirty="0" smtClean="0">
                <a:solidFill>
                  <a:srgbClr val="041D40"/>
                </a:solidFill>
                <a:latin typeface="Arial"/>
                <a:cs typeface="Arial"/>
              </a:rPr>
              <a:t>to</a:t>
            </a:r>
            <a:endParaRPr lang="en-US" sz="3600" b="1" spc="150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50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225" dirty="0">
                <a:solidFill>
                  <a:srgbClr val="041D40"/>
                </a:solidFill>
                <a:latin typeface="Arial"/>
                <a:cs typeface="Arial"/>
              </a:rPr>
              <a:t>have </a:t>
            </a:r>
            <a:r>
              <a:rPr sz="3600" b="1" spc="260" dirty="0">
                <a:solidFill>
                  <a:srgbClr val="041D40"/>
                </a:solidFill>
                <a:latin typeface="Arial"/>
                <a:cs typeface="Arial"/>
              </a:rPr>
              <a:t>marked </a:t>
            </a:r>
            <a:r>
              <a:rPr sz="3600" b="1" spc="195" dirty="0" smtClean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endParaRPr lang="en-US" sz="3600" b="1" spc="195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95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60" dirty="0">
                <a:solidFill>
                  <a:srgbClr val="041D40"/>
                </a:solidFill>
                <a:latin typeface="Arial"/>
                <a:cs typeface="Arial"/>
              </a:rPr>
              <a:t>beginning </a:t>
            </a:r>
            <a:r>
              <a:rPr sz="36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36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3600" b="1" spc="135" dirty="0" smtClean="0">
                <a:solidFill>
                  <a:srgbClr val="041D40"/>
                </a:solidFill>
                <a:latin typeface="Arial"/>
                <a:cs typeface="Arial"/>
              </a:rPr>
              <a:t>universe</a:t>
            </a:r>
            <a:endParaRPr lang="en-US" sz="3600" b="1" spc="135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35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0" dirty="0">
                <a:solidFill>
                  <a:srgbClr val="041D40"/>
                </a:solidFill>
                <a:latin typeface="Arial"/>
                <a:cs typeface="Arial"/>
              </a:rPr>
              <a:t>around </a:t>
            </a:r>
            <a:r>
              <a:rPr sz="3600" b="1" spc="-30" dirty="0">
                <a:solidFill>
                  <a:srgbClr val="041D40"/>
                </a:solidFill>
                <a:latin typeface="Arial"/>
                <a:cs typeface="Arial"/>
              </a:rPr>
              <a:t>13.8 </a:t>
            </a:r>
            <a:r>
              <a:rPr sz="3600" b="1" spc="95" dirty="0">
                <a:solidFill>
                  <a:srgbClr val="041D40"/>
                </a:solidFill>
                <a:latin typeface="Arial"/>
                <a:cs typeface="Arial"/>
              </a:rPr>
              <a:t>billion </a:t>
            </a:r>
            <a:r>
              <a:rPr sz="3600" b="1" spc="175" dirty="0" smtClean="0">
                <a:solidFill>
                  <a:srgbClr val="041D40"/>
                </a:solidFill>
                <a:latin typeface="Arial"/>
                <a:cs typeface="Arial"/>
              </a:rPr>
              <a:t>years</a:t>
            </a:r>
            <a:endParaRPr lang="en-US" sz="3600" b="1" spc="175" dirty="0" smtClean="0">
              <a:solidFill>
                <a:srgbClr val="041D4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3600" b="1" spc="175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80" dirty="0" smtClean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3600" b="1" spc="165" dirty="0">
                <a:solidFill>
                  <a:srgbClr val="041D40"/>
                </a:solidFill>
                <a:latin typeface="Arial"/>
                <a:cs typeface="Arial"/>
              </a:rPr>
              <a:t>ago.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8609" y="1199133"/>
            <a:ext cx="568706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20" dirty="0"/>
              <a:t>5.</a:t>
            </a:r>
            <a:r>
              <a:rPr spc="-434" dirty="0"/>
              <a:t> </a:t>
            </a:r>
            <a:r>
              <a:rPr spc="-825" dirty="0"/>
              <a:t>E</a:t>
            </a:r>
            <a:r>
              <a:rPr spc="495" dirty="0"/>
              <a:t>xp</a:t>
            </a:r>
            <a:r>
              <a:rPr spc="484" dirty="0"/>
              <a:t>a</a:t>
            </a:r>
            <a:r>
              <a:rPr spc="215" dirty="0"/>
              <a:t>nsio</a:t>
            </a:r>
            <a:r>
              <a:rPr spc="225" dirty="0"/>
              <a:t>n</a:t>
            </a:r>
            <a:r>
              <a:rPr spc="-325" dirty="0"/>
              <a:t>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6276" y="-28903"/>
            <a:ext cx="18272755" cy="26304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6858000"/>
            <a:ext cx="6692201" cy="63246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object 5"/>
          <p:cNvSpPr txBox="1"/>
          <p:nvPr/>
        </p:nvSpPr>
        <p:spPr>
          <a:xfrm>
            <a:off x="9067800" y="3886200"/>
            <a:ext cx="8991600" cy="7214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-14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universe</a:t>
            </a:r>
            <a:r>
              <a:rPr sz="4000" b="1" spc="-1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is</a:t>
            </a:r>
            <a:r>
              <a:rPr sz="4000" b="1" spc="-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expanding,</a:t>
            </a:r>
            <a:r>
              <a:rPr sz="4000" b="1" spc="-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</a:t>
            </a:r>
            <a:r>
              <a:rPr sz="4000" b="1" spc="-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evidenced</a:t>
            </a:r>
            <a:r>
              <a:rPr sz="4000" b="1" spc="-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by</a:t>
            </a:r>
            <a:r>
              <a:rPr sz="4000" b="1" spc="-16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-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observation</a:t>
            </a:r>
            <a:r>
              <a:rPr sz="4000" b="1" spc="-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45" dirty="0">
                <a:solidFill>
                  <a:srgbClr val="041D40"/>
                </a:solidFill>
                <a:latin typeface="Arial"/>
                <a:cs typeface="Arial"/>
              </a:rPr>
              <a:t>that</a:t>
            </a:r>
            <a:r>
              <a:rPr sz="4000" b="1" spc="-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galaxies</a:t>
            </a:r>
            <a:r>
              <a:rPr sz="4000" b="1" spc="-1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are</a:t>
            </a:r>
            <a:r>
              <a:rPr sz="4000" b="1" spc="-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04" dirty="0">
                <a:solidFill>
                  <a:srgbClr val="041D40"/>
                </a:solidFill>
                <a:latin typeface="Arial"/>
                <a:cs typeface="Arial"/>
              </a:rPr>
              <a:t>moving </a:t>
            </a:r>
            <a:r>
              <a:rPr sz="40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305" dirty="0">
                <a:solidFill>
                  <a:srgbClr val="041D40"/>
                </a:solidFill>
                <a:latin typeface="Arial"/>
                <a:cs typeface="Arial"/>
              </a:rPr>
              <a:t>away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from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each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other. </a:t>
            </a:r>
            <a:r>
              <a:rPr sz="4000" b="1" spc="45" dirty="0">
                <a:solidFill>
                  <a:srgbClr val="041D40"/>
                </a:solidFill>
                <a:latin typeface="Arial"/>
                <a:cs typeface="Arial"/>
              </a:rPr>
              <a:t>This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discovery, </a:t>
            </a:r>
            <a:r>
              <a:rPr sz="4000" b="1" spc="310" dirty="0">
                <a:solidFill>
                  <a:srgbClr val="041D40"/>
                </a:solidFill>
                <a:latin typeface="Arial"/>
                <a:cs typeface="Arial"/>
              </a:rPr>
              <a:t>made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in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early </a:t>
            </a:r>
            <a:r>
              <a:rPr sz="4000" b="1" spc="180" dirty="0">
                <a:solidFill>
                  <a:srgbClr val="041D40"/>
                </a:solidFill>
                <a:latin typeface="Arial"/>
                <a:cs typeface="Arial"/>
              </a:rPr>
              <a:t>20th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century,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led to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formulation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5" dirty="0">
                <a:solidFill>
                  <a:srgbClr val="041D40"/>
                </a:solidFill>
                <a:latin typeface="Arial"/>
                <a:cs typeface="Arial"/>
              </a:rPr>
              <a:t>Big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Bang </a:t>
            </a:r>
            <a:r>
              <a:rPr sz="4000" b="1" spc="145" dirty="0">
                <a:solidFill>
                  <a:srgbClr val="041D40"/>
                </a:solidFill>
                <a:latin typeface="Arial"/>
                <a:cs typeface="Arial"/>
              </a:rPr>
              <a:t>theory,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which </a:t>
            </a:r>
            <a:r>
              <a:rPr sz="4000" b="1" spc="90" dirty="0">
                <a:solidFill>
                  <a:srgbClr val="041D40"/>
                </a:solidFill>
                <a:latin typeface="Arial"/>
                <a:cs typeface="Arial"/>
              </a:rPr>
              <a:t>posits </a:t>
            </a:r>
            <a:r>
              <a:rPr sz="4000" b="1" spc="240" dirty="0">
                <a:solidFill>
                  <a:srgbClr val="041D40"/>
                </a:solidFill>
                <a:latin typeface="Arial"/>
                <a:cs typeface="Arial"/>
              </a:rPr>
              <a:t>that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universe </a:t>
            </a:r>
            <a:r>
              <a:rPr sz="4000" b="1" spc="225" dirty="0">
                <a:solidFill>
                  <a:srgbClr val="041D40"/>
                </a:solidFill>
                <a:latin typeface="Arial"/>
                <a:cs typeface="Arial"/>
              </a:rPr>
              <a:t>began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 </a:t>
            </a:r>
            <a:r>
              <a:rPr sz="4000" b="1" spc="280" dirty="0">
                <a:solidFill>
                  <a:srgbClr val="041D40"/>
                </a:solidFill>
                <a:latin typeface="Arial"/>
                <a:cs typeface="Arial"/>
              </a:rPr>
              <a:t>an </a:t>
            </a:r>
            <a:r>
              <a:rPr sz="4000" b="1" spc="2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extremely</a:t>
            </a:r>
            <a:r>
              <a:rPr sz="4000" b="1" spc="-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hot</a:t>
            </a:r>
            <a:r>
              <a:rPr sz="40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-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dense</a:t>
            </a:r>
            <a:r>
              <a:rPr sz="4000" b="1" spc="-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state</a:t>
            </a:r>
            <a:r>
              <a:rPr sz="4000" b="1" spc="-2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-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has</a:t>
            </a:r>
            <a:r>
              <a:rPr sz="40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been</a:t>
            </a:r>
            <a:r>
              <a:rPr sz="4000" b="1" spc="-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expanding</a:t>
            </a:r>
            <a:r>
              <a:rPr sz="4000" b="1" spc="-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ever</a:t>
            </a:r>
            <a:r>
              <a:rPr sz="40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95" dirty="0">
                <a:solidFill>
                  <a:srgbClr val="041D40"/>
                </a:solidFill>
                <a:latin typeface="Arial"/>
                <a:cs typeface="Arial"/>
              </a:rPr>
              <a:t>since.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ipple dir="l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381000"/>
            <a:ext cx="18263614" cy="13995535"/>
            <a:chOff x="1377233" y="1981201"/>
            <a:chExt cx="10766761" cy="13995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 rot="16200000">
              <a:off x="4728682" y="-1370248"/>
              <a:ext cx="4063864" cy="1076676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1167257" y="6468028"/>
              <a:ext cx="10033134" cy="8984281"/>
            </a:xfrm>
            <a:prstGeom prst="rect">
              <a:avLst/>
            </a:prstGeom>
            <a:effectLst>
              <a:reflection blurRad="6350" stA="50000" endA="295" endPos="92000" dist="101600" dir="5400000" sy="-100000" algn="bl" rotWithShape="0"/>
              <a:softEdge rad="6350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00" y="2362200"/>
            <a:ext cx="562737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295" dirty="0">
                <a:solidFill>
                  <a:srgbClr val="000000"/>
                </a:solidFill>
              </a:rPr>
              <a:t>5.</a:t>
            </a:r>
            <a:r>
              <a:rPr sz="6000" spc="-380" dirty="0">
                <a:solidFill>
                  <a:srgbClr val="000000"/>
                </a:solidFill>
              </a:rPr>
              <a:t> </a:t>
            </a:r>
            <a:r>
              <a:rPr sz="6000" spc="-75" dirty="0">
                <a:solidFill>
                  <a:srgbClr val="000000"/>
                </a:solidFill>
              </a:rPr>
              <a:t>EXPANSION:</a:t>
            </a:r>
            <a:endParaRPr sz="6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13705" y="1199133"/>
            <a:ext cx="64389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0" dirty="0"/>
              <a:t>6.</a:t>
            </a:r>
            <a:r>
              <a:rPr spc="-434" dirty="0"/>
              <a:t> </a:t>
            </a:r>
            <a:r>
              <a:rPr spc="420" dirty="0"/>
              <a:t>Da</a:t>
            </a:r>
            <a:r>
              <a:rPr spc="265" dirty="0"/>
              <a:t>r</a:t>
            </a:r>
            <a:r>
              <a:rPr spc="405" dirty="0"/>
              <a:t>k</a:t>
            </a:r>
            <a:r>
              <a:rPr spc="-434" dirty="0"/>
              <a:t> </a:t>
            </a:r>
            <a:r>
              <a:rPr spc="120" dirty="0"/>
              <a:t>Energy: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2671" y="-152400"/>
            <a:ext cx="18287997" cy="26060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610600"/>
            <a:ext cx="18202656" cy="8183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object 5"/>
          <p:cNvSpPr txBox="1"/>
          <p:nvPr/>
        </p:nvSpPr>
        <p:spPr>
          <a:xfrm>
            <a:off x="502716" y="3200400"/>
            <a:ext cx="16772890" cy="4270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-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universe</a:t>
            </a:r>
            <a:r>
              <a:rPr sz="4000" b="1" spc="-1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is</a:t>
            </a:r>
            <a:r>
              <a:rPr sz="4000" b="1" spc="-1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expanding,</a:t>
            </a:r>
            <a:r>
              <a:rPr sz="4000" b="1" spc="-1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</a:t>
            </a:r>
            <a:r>
              <a:rPr sz="4000" b="1" spc="-1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evidenced</a:t>
            </a:r>
            <a:r>
              <a:rPr sz="4000" b="1" spc="-11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by</a:t>
            </a:r>
            <a:r>
              <a:rPr sz="4000" b="1" spc="-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-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observation</a:t>
            </a:r>
            <a:r>
              <a:rPr sz="4000" b="1" spc="-14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40" dirty="0">
                <a:solidFill>
                  <a:srgbClr val="041D40"/>
                </a:solidFill>
                <a:latin typeface="Arial"/>
                <a:cs typeface="Arial"/>
              </a:rPr>
              <a:t>that</a:t>
            </a:r>
            <a:r>
              <a:rPr sz="4000" b="1" spc="-1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galaxies</a:t>
            </a:r>
            <a:r>
              <a:rPr sz="4000" b="1" spc="-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are</a:t>
            </a:r>
            <a:r>
              <a:rPr sz="4000" b="1" spc="-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moving </a:t>
            </a:r>
            <a:r>
              <a:rPr sz="40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305" dirty="0">
                <a:solidFill>
                  <a:srgbClr val="041D40"/>
                </a:solidFill>
                <a:latin typeface="Arial"/>
                <a:cs typeface="Arial"/>
              </a:rPr>
              <a:t>away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from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each 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other. </a:t>
            </a:r>
            <a:r>
              <a:rPr sz="4000" b="1" spc="45" dirty="0">
                <a:solidFill>
                  <a:srgbClr val="041D40"/>
                </a:solidFill>
                <a:latin typeface="Arial"/>
                <a:cs typeface="Arial"/>
              </a:rPr>
              <a:t>This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discovery, </a:t>
            </a:r>
            <a:r>
              <a:rPr sz="4000" b="1" spc="310" dirty="0">
                <a:solidFill>
                  <a:srgbClr val="041D40"/>
                </a:solidFill>
                <a:latin typeface="Arial"/>
                <a:cs typeface="Arial"/>
              </a:rPr>
              <a:t>made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in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early </a:t>
            </a:r>
            <a:r>
              <a:rPr sz="4000" b="1" spc="180" dirty="0">
                <a:solidFill>
                  <a:srgbClr val="041D40"/>
                </a:solidFill>
                <a:latin typeface="Arial"/>
                <a:cs typeface="Arial"/>
              </a:rPr>
              <a:t>20th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century,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led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to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formulation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20" dirty="0">
                <a:solidFill>
                  <a:srgbClr val="041D40"/>
                </a:solidFill>
                <a:latin typeface="Arial"/>
                <a:cs typeface="Arial"/>
              </a:rPr>
              <a:t>Big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Bang </a:t>
            </a:r>
            <a:r>
              <a:rPr sz="4000" b="1" spc="145" dirty="0">
                <a:solidFill>
                  <a:srgbClr val="041D40"/>
                </a:solidFill>
                <a:latin typeface="Arial"/>
                <a:cs typeface="Arial"/>
              </a:rPr>
              <a:t>theory,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which </a:t>
            </a:r>
            <a:r>
              <a:rPr sz="4000" b="1" spc="90" dirty="0">
                <a:solidFill>
                  <a:srgbClr val="041D40"/>
                </a:solidFill>
                <a:latin typeface="Arial"/>
                <a:cs typeface="Arial"/>
              </a:rPr>
              <a:t>posits </a:t>
            </a:r>
            <a:r>
              <a:rPr sz="4000" b="1" spc="240" dirty="0">
                <a:solidFill>
                  <a:srgbClr val="041D40"/>
                </a:solidFill>
                <a:latin typeface="Arial"/>
                <a:cs typeface="Arial"/>
              </a:rPr>
              <a:t>that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universe </a:t>
            </a:r>
            <a:r>
              <a:rPr sz="4000" b="1" spc="225" dirty="0">
                <a:solidFill>
                  <a:srgbClr val="041D40"/>
                </a:solidFill>
                <a:latin typeface="Arial"/>
                <a:cs typeface="Arial"/>
              </a:rPr>
              <a:t>began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 </a:t>
            </a:r>
            <a:r>
              <a:rPr sz="4000" b="1" spc="275" dirty="0">
                <a:solidFill>
                  <a:srgbClr val="041D40"/>
                </a:solidFill>
                <a:latin typeface="Arial"/>
                <a:cs typeface="Arial"/>
              </a:rPr>
              <a:t>an </a:t>
            </a:r>
            <a:r>
              <a:rPr sz="4000" b="1" spc="2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extremely</a:t>
            </a:r>
            <a:r>
              <a:rPr sz="40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hot</a:t>
            </a:r>
            <a:r>
              <a:rPr sz="40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4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-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dense</a:t>
            </a:r>
            <a:r>
              <a:rPr sz="4000" b="1" spc="-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state</a:t>
            </a:r>
            <a:r>
              <a:rPr sz="4000" b="1" spc="-2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4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-19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has</a:t>
            </a:r>
            <a:r>
              <a:rPr sz="4000" b="1" spc="-2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been</a:t>
            </a:r>
            <a:r>
              <a:rPr sz="4000" b="1" spc="-19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expanding</a:t>
            </a:r>
            <a:r>
              <a:rPr sz="4000" b="1" spc="-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ever</a:t>
            </a:r>
            <a:r>
              <a:rPr sz="4000" b="1" spc="-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95" dirty="0">
                <a:solidFill>
                  <a:srgbClr val="041D40"/>
                </a:solidFill>
                <a:latin typeface="Arial"/>
                <a:cs typeface="Arial"/>
              </a:rPr>
              <a:t>since.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4249" y="1199133"/>
            <a:ext cx="6287616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60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</a:t>
            </a:r>
            <a:r>
              <a:rPr sz="6600" b="1" spc="-434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6600" b="1" spc="37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Dark</a:t>
            </a:r>
            <a:r>
              <a:rPr sz="6600" b="1" spc="-434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6600" b="1" spc="650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Mat</a:t>
            </a:r>
            <a:r>
              <a:rPr sz="6600" b="1" spc="38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6600" b="1" spc="10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er:</a:t>
            </a:r>
            <a:endParaRPr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52400" y="-61215"/>
            <a:ext cx="18287995" cy="25206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444" y="8534400"/>
            <a:ext cx="18202656" cy="8022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object 5"/>
          <p:cNvSpPr txBox="1"/>
          <p:nvPr/>
        </p:nvSpPr>
        <p:spPr>
          <a:xfrm>
            <a:off x="951227" y="3657600"/>
            <a:ext cx="16385540" cy="28674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0330" algn="just">
              <a:lnSpc>
                <a:spcPct val="116700"/>
              </a:lnSpc>
              <a:spcBef>
                <a:spcPts val="100"/>
              </a:spcBef>
            </a:pP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Dark </a:t>
            </a:r>
            <a:r>
              <a:rPr sz="4000" b="1" spc="229" dirty="0">
                <a:solidFill>
                  <a:srgbClr val="041D40"/>
                </a:solidFill>
                <a:latin typeface="Arial"/>
                <a:cs typeface="Arial"/>
              </a:rPr>
              <a:t>matter,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comprising </a:t>
            </a:r>
            <a:r>
              <a:rPr sz="4000" b="1" spc="210" dirty="0">
                <a:solidFill>
                  <a:srgbClr val="041D40"/>
                </a:solidFill>
                <a:latin typeface="Arial"/>
                <a:cs typeface="Arial"/>
              </a:rPr>
              <a:t>about </a:t>
            </a:r>
            <a:r>
              <a:rPr sz="4000" b="1" spc="-30" dirty="0">
                <a:solidFill>
                  <a:srgbClr val="041D40"/>
                </a:solidFill>
                <a:latin typeface="Arial"/>
                <a:cs typeface="Arial"/>
              </a:rPr>
              <a:t>27%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05" dirty="0">
                <a:solidFill>
                  <a:srgbClr val="041D40"/>
                </a:solidFill>
                <a:latin typeface="Arial"/>
                <a:cs typeface="Arial"/>
              </a:rPr>
              <a:t>universe's 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energy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density, 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is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another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0" dirty="0">
                <a:solidFill>
                  <a:srgbClr val="041D40"/>
                </a:solidFill>
                <a:latin typeface="Arial"/>
                <a:cs typeface="Arial"/>
              </a:rPr>
              <a:t>enigmatic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component.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It</a:t>
            </a:r>
            <a:r>
              <a:rPr sz="4000" b="1" spc="1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does</a:t>
            </a:r>
            <a:r>
              <a:rPr sz="4000" b="1" spc="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not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emit,</a:t>
            </a:r>
            <a:r>
              <a:rPr sz="4000" b="1" spc="10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absorb, </a:t>
            </a:r>
            <a:r>
              <a:rPr sz="4000" b="1" spc="90" dirty="0">
                <a:solidFill>
                  <a:srgbClr val="041D40"/>
                </a:solidFill>
                <a:latin typeface="Arial"/>
                <a:cs typeface="Arial"/>
              </a:rPr>
              <a:t>or</a:t>
            </a:r>
            <a:r>
              <a:rPr sz="4000" b="1" spc="1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reflect</a:t>
            </a:r>
            <a:r>
              <a:rPr sz="4000" b="1" spc="11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light,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45" dirty="0">
                <a:solidFill>
                  <a:srgbClr val="041D40"/>
                </a:solidFill>
                <a:latin typeface="Arial"/>
                <a:cs typeface="Arial"/>
              </a:rPr>
              <a:t>making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it</a:t>
            </a:r>
            <a:r>
              <a:rPr sz="4000" b="1" spc="110" dirty="0">
                <a:solidFill>
                  <a:srgbClr val="041D40"/>
                </a:solidFill>
                <a:latin typeface="Arial"/>
                <a:cs typeface="Arial"/>
              </a:rPr>
              <a:t> invisible </a:t>
            </a:r>
            <a:r>
              <a:rPr sz="40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4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-19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detectable</a:t>
            </a:r>
            <a:r>
              <a:rPr sz="4000" b="1" spc="-22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only</a:t>
            </a:r>
            <a:r>
              <a:rPr sz="4000" b="1" spc="-1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through</a:t>
            </a:r>
            <a:r>
              <a:rPr sz="4000" b="1" spc="-2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90" dirty="0">
                <a:solidFill>
                  <a:srgbClr val="041D40"/>
                </a:solidFill>
                <a:latin typeface="Arial"/>
                <a:cs typeface="Arial"/>
              </a:rPr>
              <a:t>its</a:t>
            </a:r>
            <a:r>
              <a:rPr sz="4000" b="1" spc="-19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gravitational</a:t>
            </a:r>
            <a:r>
              <a:rPr sz="4000" b="1" spc="-2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effects</a:t>
            </a:r>
            <a:r>
              <a:rPr sz="4000" b="1" spc="-2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on</a:t>
            </a:r>
            <a:r>
              <a:rPr sz="4000" b="1" spc="-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05" dirty="0">
                <a:solidFill>
                  <a:srgbClr val="041D40"/>
                </a:solidFill>
                <a:latin typeface="Arial"/>
                <a:cs typeface="Arial"/>
              </a:rPr>
              <a:t>visible</a:t>
            </a:r>
            <a:r>
              <a:rPr sz="4000" b="1" spc="-2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matter</a:t>
            </a:r>
            <a:r>
              <a:rPr sz="4000" spc="185" dirty="0">
                <a:solidFill>
                  <a:srgbClr val="041D40"/>
                </a:solidFill>
                <a:latin typeface="Lucida Sans Unicode"/>
                <a:cs typeface="Lucida Sans Unicode"/>
              </a:rPr>
              <a:t>.</a:t>
            </a:r>
            <a:endParaRPr sz="4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10200" y="762000"/>
            <a:ext cx="496887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31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8.</a:t>
            </a:r>
            <a:r>
              <a:rPr sz="6600" b="1" spc="-434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6600" b="1" spc="36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Gala</a:t>
            </a:r>
            <a:r>
              <a:rPr sz="6600" b="1" spc="390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x</a:t>
            </a:r>
            <a:r>
              <a:rPr sz="6600" b="1" spc="15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ie</a:t>
            </a:r>
            <a:r>
              <a:rPr sz="6600" b="1" spc="17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6600" b="1" spc="-32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</a:t>
            </a:r>
            <a:endParaRPr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8" y="0"/>
            <a:ext cx="18287997" cy="23439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8086200"/>
            <a:ext cx="8288845" cy="655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object 5"/>
          <p:cNvSpPr txBox="1"/>
          <p:nvPr/>
        </p:nvSpPr>
        <p:spPr>
          <a:xfrm>
            <a:off x="6781800" y="3733800"/>
            <a:ext cx="10455462" cy="4334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1915" algn="just">
              <a:lnSpc>
                <a:spcPct val="116700"/>
              </a:lnSpc>
              <a:spcBef>
                <a:spcPts val="100"/>
              </a:spcBef>
            </a:pP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Galaxies</a:t>
            </a:r>
            <a:r>
              <a:rPr sz="4000" b="1" spc="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20" dirty="0">
                <a:solidFill>
                  <a:srgbClr val="041D40"/>
                </a:solidFill>
                <a:latin typeface="Arial"/>
                <a:cs typeface="Arial"/>
              </a:rPr>
              <a:t>are</a:t>
            </a:r>
            <a:r>
              <a:rPr sz="4000" b="1" spc="7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massive</a:t>
            </a:r>
            <a:r>
              <a:rPr sz="4000" b="1" spc="6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systems</a:t>
            </a:r>
            <a:r>
              <a:rPr sz="4000" b="1" spc="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containing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14" dirty="0">
                <a:solidFill>
                  <a:srgbClr val="041D40"/>
                </a:solidFill>
                <a:latin typeface="Arial"/>
                <a:cs typeface="Arial"/>
              </a:rPr>
              <a:t>stars,</a:t>
            </a:r>
            <a:r>
              <a:rPr sz="4000" b="1" spc="7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stellar</a:t>
            </a:r>
            <a:r>
              <a:rPr sz="4000" b="1" spc="6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remnants,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interstellar</a:t>
            </a:r>
            <a:r>
              <a:rPr sz="4000" b="1" spc="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gas, </a:t>
            </a:r>
            <a:r>
              <a:rPr sz="40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dust,</a:t>
            </a:r>
            <a:r>
              <a:rPr sz="4000" b="1" spc="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dark</a:t>
            </a:r>
            <a:r>
              <a:rPr sz="4000" b="1" spc="-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35" dirty="0">
                <a:solidFill>
                  <a:srgbClr val="041D40"/>
                </a:solidFill>
                <a:latin typeface="Arial"/>
                <a:cs typeface="Arial"/>
              </a:rPr>
              <a:t>matter,</a:t>
            </a:r>
            <a:r>
              <a:rPr sz="4000" b="1" spc="-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all</a:t>
            </a:r>
            <a:r>
              <a:rPr sz="4000" b="1" spc="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bound</a:t>
            </a:r>
            <a:r>
              <a:rPr sz="4000" b="1" spc="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together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by</a:t>
            </a:r>
            <a:r>
              <a:rPr sz="4000" b="1" spc="-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gravity.</a:t>
            </a:r>
            <a:r>
              <a:rPr sz="4000" b="1" spc="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Milky</a:t>
            </a:r>
            <a:r>
              <a:rPr sz="4000" b="1" spc="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35" dirty="0">
                <a:solidFill>
                  <a:srgbClr val="041D40"/>
                </a:solidFill>
                <a:latin typeface="Arial"/>
                <a:cs typeface="Arial"/>
              </a:rPr>
              <a:t>Way,</a:t>
            </a:r>
            <a:r>
              <a:rPr sz="4000" b="1" spc="-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our</a:t>
            </a:r>
            <a:r>
              <a:rPr sz="4000" b="1" spc="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galaxy,</a:t>
            </a:r>
            <a:r>
              <a:rPr sz="4000" b="1" spc="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041D40"/>
                </a:solidFill>
                <a:latin typeface="Arial"/>
                <a:cs typeface="Arial"/>
              </a:rPr>
              <a:t>is </a:t>
            </a:r>
            <a:r>
              <a:rPr sz="40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14" dirty="0">
                <a:solidFill>
                  <a:srgbClr val="041D40"/>
                </a:solidFill>
                <a:latin typeface="Arial"/>
                <a:cs typeface="Arial"/>
              </a:rPr>
              <a:t>just</a:t>
            </a:r>
            <a:r>
              <a:rPr sz="4000" b="1" spc="-2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one</a:t>
            </a:r>
            <a:r>
              <a:rPr sz="4000" b="1" spc="-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</a:t>
            </a:r>
            <a:r>
              <a:rPr sz="4000" b="1" spc="-21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85" dirty="0">
                <a:solidFill>
                  <a:srgbClr val="041D40"/>
                </a:solidFill>
                <a:latin typeface="Arial"/>
                <a:cs typeface="Arial"/>
              </a:rPr>
              <a:t>billions</a:t>
            </a:r>
            <a:r>
              <a:rPr sz="4000" b="1" spc="-20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in</a:t>
            </a:r>
            <a:r>
              <a:rPr sz="4000" b="1" spc="-19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-19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observable</a:t>
            </a:r>
            <a:r>
              <a:rPr sz="4000" b="1" spc="-2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universe.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14391" y="1199133"/>
            <a:ext cx="614045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204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9.</a:t>
            </a:r>
            <a:r>
              <a:rPr sz="6600" b="1" spc="-434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6600" b="1" spc="24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Black</a:t>
            </a:r>
            <a:r>
              <a:rPr sz="6600" b="1" spc="-434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6600" b="1" spc="14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Hole</a:t>
            </a:r>
            <a:r>
              <a:rPr sz="6600" b="1" spc="130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6600" b="1" spc="-325" dirty="0">
                <a:solidFill>
                  <a:srgbClr val="041D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</a:t>
            </a:r>
            <a:endParaRPr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53104"/>
            <a:ext cx="18202650" cy="23439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5152" y="6781800"/>
            <a:ext cx="14935199" cy="76718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50905" y="3733800"/>
            <a:ext cx="16803695" cy="2110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4000" b="1" spc="110" dirty="0">
                <a:solidFill>
                  <a:srgbClr val="041D40"/>
                </a:solidFill>
                <a:latin typeface="Arial"/>
                <a:cs typeface="Arial"/>
              </a:rPr>
              <a:t>Black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holes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are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regions</a:t>
            </a: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spacetime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where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gravity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is</a:t>
            </a:r>
            <a:r>
              <a:rPr sz="4000" b="1" spc="11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40" dirty="0">
                <a:solidFill>
                  <a:srgbClr val="041D40"/>
                </a:solidFill>
                <a:latin typeface="Arial"/>
                <a:cs typeface="Arial"/>
              </a:rPr>
              <a:t>so</a:t>
            </a:r>
            <a:r>
              <a:rPr sz="4000" b="1" spc="11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intense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that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nothing,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0" dirty="0">
                <a:solidFill>
                  <a:srgbClr val="041D40"/>
                </a:solidFill>
                <a:latin typeface="Arial"/>
                <a:cs typeface="Arial"/>
              </a:rPr>
              <a:t>not </a:t>
            </a:r>
            <a:r>
              <a:rPr sz="4000" b="1" spc="-81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even </a:t>
            </a:r>
            <a:r>
              <a:rPr sz="4000" b="1" spc="120" dirty="0">
                <a:solidFill>
                  <a:srgbClr val="041D40"/>
                </a:solidFill>
                <a:latin typeface="Arial"/>
                <a:cs typeface="Arial"/>
              </a:rPr>
              <a:t>light, </a:t>
            </a:r>
            <a:r>
              <a:rPr sz="4000" b="1" spc="235" dirty="0">
                <a:solidFill>
                  <a:srgbClr val="041D40"/>
                </a:solidFill>
                <a:latin typeface="Arial"/>
                <a:cs typeface="Arial"/>
              </a:rPr>
              <a:t>can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escape. 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They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form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when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massive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stars 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collapse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under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their 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own </a:t>
            </a:r>
            <a:r>
              <a:rPr sz="4000" b="1" spc="18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gravitational</a:t>
            </a:r>
            <a:r>
              <a:rPr sz="4000" b="1" spc="-229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pull.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9543" y="3416935"/>
            <a:ext cx="15038705" cy="5773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age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universe 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is </a:t>
            </a:r>
            <a:r>
              <a:rPr sz="4000" b="1" spc="210" dirty="0">
                <a:solidFill>
                  <a:srgbClr val="041D40"/>
                </a:solidFill>
                <a:latin typeface="Arial"/>
                <a:cs typeface="Arial"/>
              </a:rPr>
              <a:t>estimated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to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be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approximately </a:t>
            </a:r>
            <a:r>
              <a:rPr sz="4000" b="1" spc="-35" dirty="0">
                <a:solidFill>
                  <a:srgbClr val="FF0000"/>
                </a:solidFill>
                <a:latin typeface="Arial"/>
                <a:cs typeface="Arial"/>
              </a:rPr>
              <a:t>13.8 </a:t>
            </a:r>
            <a:r>
              <a:rPr sz="4000" b="1" spc="95" dirty="0">
                <a:solidFill>
                  <a:srgbClr val="FF0000"/>
                </a:solidFill>
                <a:latin typeface="Arial"/>
                <a:cs typeface="Arial"/>
              </a:rPr>
              <a:t>billion </a:t>
            </a:r>
            <a:r>
              <a:rPr sz="4000" b="1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years. </a:t>
            </a:r>
            <a:r>
              <a:rPr sz="4000" b="1" spc="45" dirty="0">
                <a:solidFill>
                  <a:srgbClr val="041D40"/>
                </a:solidFill>
                <a:latin typeface="Arial"/>
                <a:cs typeface="Arial"/>
              </a:rPr>
              <a:t>This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age </a:t>
            </a:r>
            <a:r>
              <a:rPr sz="4000" b="1" spc="25" dirty="0">
                <a:solidFill>
                  <a:srgbClr val="041D40"/>
                </a:solidFill>
                <a:latin typeface="Arial"/>
                <a:cs typeface="Arial"/>
              </a:rPr>
              <a:t>is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based </a:t>
            </a:r>
            <a:r>
              <a:rPr sz="4000" b="1" spc="135" dirty="0">
                <a:solidFill>
                  <a:srgbClr val="041D40"/>
                </a:solidFill>
                <a:latin typeface="Arial"/>
                <a:cs typeface="Arial"/>
              </a:rPr>
              <a:t>on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observations </a:t>
            </a:r>
            <a:r>
              <a:rPr sz="4000" b="1" spc="7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cosmic </a:t>
            </a:r>
            <a:r>
              <a:rPr sz="4000" b="1" spc="215" dirty="0">
                <a:solidFill>
                  <a:srgbClr val="041D40"/>
                </a:solidFill>
                <a:latin typeface="Arial"/>
                <a:cs typeface="Arial"/>
              </a:rPr>
              <a:t>microwave </a:t>
            </a:r>
            <a:r>
              <a:rPr sz="4000" b="1" spc="22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background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radiation,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afterglow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0" dirty="0">
                <a:solidFill>
                  <a:srgbClr val="041D40"/>
                </a:solidFill>
                <a:latin typeface="Arial"/>
                <a:cs typeface="Arial"/>
              </a:rPr>
              <a:t>Big </a:t>
            </a:r>
            <a:r>
              <a:rPr sz="4000" b="1" spc="114" dirty="0">
                <a:solidFill>
                  <a:srgbClr val="041D40"/>
                </a:solidFill>
                <a:latin typeface="Arial"/>
                <a:cs typeface="Arial"/>
              </a:rPr>
              <a:t>Bang,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well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other 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5" dirty="0">
                <a:solidFill>
                  <a:srgbClr val="041D40"/>
                </a:solidFill>
                <a:latin typeface="Arial"/>
                <a:cs typeface="Arial"/>
              </a:rPr>
              <a:t>cosmological </a:t>
            </a:r>
            <a:r>
              <a:rPr sz="4000" b="1" spc="235" dirty="0">
                <a:solidFill>
                  <a:srgbClr val="041D40"/>
                </a:solidFill>
                <a:latin typeface="Arial"/>
                <a:cs typeface="Arial"/>
              </a:rPr>
              <a:t>data. </a:t>
            </a:r>
            <a:r>
              <a:rPr sz="4000" b="1" spc="100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210" dirty="0">
                <a:solidFill>
                  <a:srgbClr val="041D40"/>
                </a:solidFill>
                <a:latin typeface="Arial"/>
                <a:cs typeface="Arial"/>
              </a:rPr>
              <a:t>estimate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has </a:t>
            </a:r>
            <a:r>
              <a:rPr sz="4000" b="1" spc="180" dirty="0">
                <a:solidFill>
                  <a:srgbClr val="041D40"/>
                </a:solidFill>
                <a:latin typeface="Arial"/>
                <a:cs typeface="Arial"/>
              </a:rPr>
              <a:t>been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refined </a:t>
            </a:r>
            <a:r>
              <a:rPr sz="4000" b="1" spc="145" dirty="0">
                <a:solidFill>
                  <a:srgbClr val="041D40"/>
                </a:solidFill>
                <a:latin typeface="Arial"/>
                <a:cs typeface="Arial"/>
              </a:rPr>
              <a:t>over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80" dirty="0">
                <a:solidFill>
                  <a:srgbClr val="041D40"/>
                </a:solidFill>
                <a:latin typeface="Arial"/>
                <a:cs typeface="Arial"/>
              </a:rPr>
              <a:t>years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through</a:t>
            </a:r>
            <a:r>
              <a:rPr sz="4000" b="1" spc="17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observations</a:t>
            </a:r>
            <a:r>
              <a:rPr sz="4000" b="1" spc="14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0" dirty="0">
                <a:solidFill>
                  <a:srgbClr val="041D40"/>
                </a:solidFill>
                <a:latin typeface="Arial"/>
                <a:cs typeface="Arial"/>
              </a:rPr>
              <a:t>from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telescopes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such</a:t>
            </a:r>
            <a:r>
              <a:rPr sz="4000" b="1" spc="13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41D40"/>
                </a:solidFill>
                <a:latin typeface="Arial"/>
                <a:cs typeface="Arial"/>
              </a:rPr>
              <a:t>as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140" dirty="0">
                <a:solidFill>
                  <a:srgbClr val="041D40"/>
                </a:solidFill>
                <a:latin typeface="Arial"/>
                <a:cs typeface="Arial"/>
              </a:rPr>
              <a:t>Hubble</a:t>
            </a:r>
            <a:r>
              <a:rPr sz="4000" b="1" spc="145" dirty="0">
                <a:solidFill>
                  <a:srgbClr val="041D40"/>
                </a:solidFill>
                <a:latin typeface="Arial"/>
                <a:cs typeface="Arial"/>
              </a:rPr>
              <a:t> Space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05" dirty="0">
                <a:solidFill>
                  <a:srgbClr val="041D40"/>
                </a:solidFill>
                <a:latin typeface="Arial"/>
                <a:cs typeface="Arial"/>
              </a:rPr>
              <a:t>Telescope</a:t>
            </a:r>
            <a:r>
              <a:rPr sz="4000" b="1" spc="11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50" dirty="0">
                <a:solidFill>
                  <a:srgbClr val="041D40"/>
                </a:solidFill>
                <a:latin typeface="Arial"/>
                <a:cs typeface="Arial"/>
              </a:rPr>
              <a:t>and</a:t>
            </a:r>
            <a:r>
              <a:rPr sz="4000" b="1" spc="254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220" dirty="0">
                <a:solidFill>
                  <a:srgbClr val="041D40"/>
                </a:solidFill>
                <a:latin typeface="Arial"/>
                <a:cs typeface="Arial"/>
              </a:rPr>
              <a:t>measurements</a:t>
            </a:r>
            <a:r>
              <a:rPr sz="4000" b="1" spc="22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70" dirty="0">
                <a:solidFill>
                  <a:srgbClr val="041D40"/>
                </a:solidFill>
                <a:latin typeface="Arial"/>
                <a:cs typeface="Arial"/>
              </a:rPr>
              <a:t>of</a:t>
            </a:r>
            <a:r>
              <a:rPr sz="4000" b="1" spc="7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65" dirty="0">
                <a:solidFill>
                  <a:srgbClr val="041D40"/>
                </a:solidFill>
                <a:latin typeface="Arial"/>
                <a:cs typeface="Arial"/>
              </a:rPr>
              <a:t>largescale</a:t>
            </a:r>
            <a:r>
              <a:rPr sz="4000" b="1" spc="17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50" dirty="0">
                <a:solidFill>
                  <a:srgbClr val="041D40"/>
                </a:solidFill>
                <a:latin typeface="Arial"/>
                <a:cs typeface="Arial"/>
              </a:rPr>
              <a:t>structure</a:t>
            </a:r>
            <a:r>
              <a:rPr sz="4000" b="1" spc="15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80" dirty="0">
                <a:solidFill>
                  <a:srgbClr val="041D40"/>
                </a:solidFill>
                <a:latin typeface="Arial"/>
                <a:cs typeface="Arial"/>
              </a:rPr>
              <a:t>of</a:t>
            </a:r>
            <a:r>
              <a:rPr sz="4000" b="1" spc="85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95" dirty="0">
                <a:solidFill>
                  <a:srgbClr val="041D40"/>
                </a:solidFill>
                <a:latin typeface="Arial"/>
                <a:cs typeface="Arial"/>
              </a:rPr>
              <a:t>the </a:t>
            </a:r>
            <a:r>
              <a:rPr sz="4000" b="1" spc="200" dirty="0">
                <a:solidFill>
                  <a:srgbClr val="041D40"/>
                </a:solidFill>
                <a:latin typeface="Arial"/>
                <a:cs typeface="Arial"/>
              </a:rPr>
              <a:t> </a:t>
            </a:r>
            <a:r>
              <a:rPr sz="4000" b="1" spc="125" dirty="0">
                <a:solidFill>
                  <a:srgbClr val="041D40"/>
                </a:solidFill>
                <a:latin typeface="Arial"/>
                <a:cs typeface="Arial"/>
              </a:rPr>
              <a:t>universe.</a:t>
            </a:r>
            <a:endParaRPr sz="4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" y="-13138"/>
            <a:ext cx="18287999" cy="25907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67200" y="1611630"/>
            <a:ext cx="10151110" cy="1017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2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  <a:r>
              <a:rPr sz="6500" spc="-4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6500" spc="2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</a:t>
            </a:r>
            <a:r>
              <a:rPr sz="6500" spc="-4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6500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sz="6500" spc="-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6500" spc="4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sz="6500" spc="-4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6500" spc="3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</a:t>
            </a:r>
            <a:r>
              <a:rPr sz="6500" spc="3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sz="6500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erse?</a:t>
            </a:r>
            <a:endParaRPr sz="6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25" y="9677400"/>
            <a:ext cx="16747959" cy="5486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1199133"/>
            <a:ext cx="7848600" cy="2954655"/>
          </a:xfrm>
        </p:spPr>
        <p:txBody>
          <a:bodyPr/>
          <a:lstStyle/>
          <a:p>
            <a:r>
              <a:rPr lang="en-US" sz="9600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That’s all from our side</a:t>
            </a:r>
            <a:endParaRPr lang="en-US" sz="9600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562600"/>
            <a:ext cx="13144500" cy="876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2409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0134" y="2590800"/>
            <a:ext cx="13586612" cy="10176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5463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HYSICS ASSIGN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1D4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PHYSICS ASSIGNMENT</Template>
  <TotalTime>66</TotalTime>
  <Words>690</Words>
  <Application>Microsoft Office PowerPoint</Application>
  <PresentationFormat>Custom</PresentationFormat>
  <Paragraphs>46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PHYSICS ASSIGNMENT</vt:lpstr>
      <vt:lpstr>Slide 1</vt:lpstr>
      <vt:lpstr>Slide 2</vt:lpstr>
      <vt:lpstr>Slide 3</vt:lpstr>
      <vt:lpstr>EXPANTION OF THE UNIVERSE</vt:lpstr>
      <vt:lpstr> Introduction of the Universe</vt:lpstr>
      <vt:lpstr>1. Scale and Size:</vt:lpstr>
      <vt:lpstr>2. Composition:</vt:lpstr>
      <vt:lpstr>3. Structure:</vt:lpstr>
      <vt:lpstr>4. Cosmic Microwave Background  (CMB):</vt:lpstr>
      <vt:lpstr>5. Expansion:</vt:lpstr>
      <vt:lpstr>5. EXPANSION:</vt:lpstr>
      <vt:lpstr>6. Dark Energy:</vt:lpstr>
      <vt:lpstr>Slide 13</vt:lpstr>
      <vt:lpstr>Slide 14</vt:lpstr>
      <vt:lpstr>Slide 15</vt:lpstr>
      <vt:lpstr>How old is the universe?</vt:lpstr>
      <vt:lpstr>That’s all from our side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 Yoga</dc:creator>
  <cp:lastModifiedBy>Tariq Sattar</cp:lastModifiedBy>
  <cp:revision>8</cp:revision>
  <dcterms:created xsi:type="dcterms:W3CDTF">2024-05-17T13:49:44Z</dcterms:created>
  <dcterms:modified xsi:type="dcterms:W3CDTF">2024-07-28T07:24:33Z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2023-12-19T00:00:00Z</vt:filetime>
  </property>
</Properties>
</file>